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1"/>
  </p:notesMasterIdLst>
  <p:sldIdLst>
    <p:sldId id="256" r:id="rId2"/>
    <p:sldId id="262" r:id="rId3"/>
    <p:sldId id="265" r:id="rId4"/>
    <p:sldId id="266" r:id="rId5"/>
    <p:sldId id="289" r:id="rId6"/>
    <p:sldId id="267" r:id="rId7"/>
    <p:sldId id="270" r:id="rId8"/>
    <p:sldId id="257" r:id="rId9"/>
    <p:sldId id="271" r:id="rId10"/>
    <p:sldId id="277" r:id="rId11"/>
    <p:sldId id="272" r:id="rId12"/>
    <p:sldId id="280" r:id="rId13"/>
    <p:sldId id="287" r:id="rId14"/>
    <p:sldId id="283" r:id="rId15"/>
    <p:sldId id="284" r:id="rId16"/>
    <p:sldId id="285" r:id="rId17"/>
    <p:sldId id="273" r:id="rId18"/>
    <p:sldId id="279" r:id="rId19"/>
    <p:sldId id="281" r:id="rId20"/>
    <p:sldId id="282" r:id="rId21"/>
    <p:sldId id="286" r:id="rId22"/>
    <p:sldId id="288" r:id="rId23"/>
    <p:sldId id="274" r:id="rId24"/>
    <p:sldId id="264" r:id="rId25"/>
    <p:sldId id="269" r:id="rId26"/>
    <p:sldId id="268" r:id="rId27"/>
    <p:sldId id="275" r:id="rId28"/>
    <p:sldId id="276" r:id="rId29"/>
    <p:sldId id="261" r:id="rId30"/>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2"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6600"/>
    <a:srgbClr val="00B29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64" autoAdjust="0"/>
    <p:restoredTop sz="76312" autoAdjust="0"/>
  </p:normalViewPr>
  <p:slideViewPr>
    <p:cSldViewPr snapToGrid="0">
      <p:cViewPr varScale="1">
        <p:scale>
          <a:sx n="57" d="100"/>
          <a:sy n="57" d="100"/>
        </p:scale>
        <p:origin x="121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pMmJJMmOdo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Note that the photo on the title slide is from the Rohingya refugee influx into Bangladesh in late 2017. Ask participants to show hands if they are already familiar with this situation, and identify anyone who was present or who is otherwise knowledgeable about the case. Note if there are any case “experts” as you may want to divide them into separate working groups during the case study exercise in this session.</a:t>
            </a:r>
          </a:p>
          <a:p>
            <a:r>
              <a:rPr lang="en-US" sz="1400" dirty="0"/>
              <a:t> </a:t>
            </a:r>
          </a:p>
        </p:txBody>
      </p:sp>
    </p:spTree>
    <p:extLst>
      <p:ext uri="{BB962C8B-B14F-4D97-AF65-F5344CB8AC3E}">
        <p14:creationId xmlns:p14="http://schemas.microsoft.com/office/powerpoint/2010/main" val="1822230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These are likely responses, among other possibilities. Highlight again the point that there is useful guidance for programme design and response throughout the entire Sphere handbook.</a:t>
            </a:r>
          </a:p>
        </p:txBody>
      </p:sp>
    </p:spTree>
    <p:extLst>
      <p:ext uri="{BB962C8B-B14F-4D97-AF65-F5344CB8AC3E}">
        <p14:creationId xmlns:p14="http://schemas.microsoft.com/office/powerpoint/2010/main" val="753072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Call on the third group. Ask if anyone in the group was involved in the situation or otherwise has specific knowledge, or if they are simply theorising about what shortcomings were likely given the scale of the emergency. Emphasise that either is acceptable for this exercise, but that it is important to clarify for the benefit of the other participants. </a:t>
            </a:r>
          </a:p>
        </p:txBody>
      </p:sp>
    </p:spTree>
    <p:extLst>
      <p:ext uri="{BB962C8B-B14F-4D97-AF65-F5344CB8AC3E}">
        <p14:creationId xmlns:p14="http://schemas.microsoft.com/office/powerpoint/2010/main" val="9734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After the third group has answered, use this slide to provide some factual answers to the question and additional information to the case. Note that in these two sectors many problems were extremely difficult due to the large numbers of people settled on a very difficult site in a very short time. Some supporting documentation and photographs follow on the next few slides.</a:t>
            </a:r>
          </a:p>
        </p:txBody>
      </p:sp>
    </p:spTree>
    <p:extLst>
      <p:ext uri="{BB962C8B-B14F-4D97-AF65-F5344CB8AC3E}">
        <p14:creationId xmlns:p14="http://schemas.microsoft.com/office/powerpoint/2010/main" val="2427649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a:t>Note</a:t>
            </a:r>
            <a:r>
              <a:rPr lang="en-US" sz="1400" dirty="0"/>
              <a:t>: Slides 13 to 16 expand on the information on slide 12 and may be too detailed for some groups.</a:t>
            </a:r>
          </a:p>
          <a:p>
            <a:endParaRPr lang="en-US" sz="1400" dirty="0"/>
          </a:p>
          <a:p>
            <a:pPr marL="0" marR="0" indent="0" defTabSz="457200" eaLnBrk="1" fontAlgn="auto" latinLnBrk="0" hangingPunct="1">
              <a:lnSpc>
                <a:spcPct val="117999"/>
              </a:lnSpc>
              <a:spcBef>
                <a:spcPts val="0"/>
              </a:spcBef>
              <a:spcAft>
                <a:spcPts val="0"/>
              </a:spcAft>
              <a:buClrTx/>
              <a:buSzTx/>
              <a:buFontTx/>
              <a:buNone/>
              <a:tabLst/>
              <a:defRPr/>
            </a:pPr>
            <a:r>
              <a:rPr lang="en-US" sz="1400" dirty="0"/>
              <a:t>This report from the coordination body’s (Inter-sector Working Group) health sector was issued in early January 2018. Note that by the 2018 Sphere guidance, green and yellow parts of the graph would be acceptable, and the orange and red are not. A quick visual estimate across all camps show about 50% of all sources are contaminated above the acceptable indicator (reference Sphere Handbook page 110 – relating to key indicators of standard 2.2).</a:t>
            </a:r>
          </a:p>
          <a:p>
            <a:endParaRPr lang="en-US" sz="1400" dirty="0"/>
          </a:p>
          <a:p>
            <a:r>
              <a:rPr lang="en-US" sz="1400" dirty="0"/>
              <a:t>Note the graphic shown on this slide is from the Health Sector Bulletin prepared by the coordination body for this response. The document is included in your resource file – </a:t>
            </a:r>
            <a:r>
              <a:rPr lang="en-US" sz="1400" b="1" dirty="0"/>
              <a:t>STP 11 </a:t>
            </a:r>
            <a:r>
              <a:rPr lang="fr-CH" sz="1400" b="1" dirty="0">
                <a:effectLst/>
                <a:latin typeface="+mn-lt"/>
                <a:ea typeface="+mn-ea"/>
                <a:cs typeface="+mn-cs"/>
                <a:sym typeface="Helvetica Neue"/>
              </a:rPr>
              <a:t>Health Sector Bulletin 2018.pdf</a:t>
            </a:r>
            <a:r>
              <a:rPr lang="fr-CH" sz="1400" b="0" dirty="0">
                <a:effectLst/>
                <a:latin typeface="+mn-lt"/>
                <a:ea typeface="+mn-ea"/>
                <a:cs typeface="+mn-cs"/>
                <a:sym typeface="Helvetica Neue"/>
              </a:rPr>
              <a:t>. Note that the Kutupalong </a:t>
            </a:r>
            <a:r>
              <a:rPr lang="en-GB" sz="1400" b="0" noProof="0" dirty="0">
                <a:effectLst/>
                <a:latin typeface="+mn-lt"/>
                <a:ea typeface="+mn-ea"/>
                <a:cs typeface="+mn-cs"/>
                <a:sym typeface="Helvetica Neue"/>
              </a:rPr>
              <a:t>mega-camp complex includes many smaller camps.</a:t>
            </a:r>
            <a:endParaRPr lang="en-GB" sz="1400" b="0" noProof="0" dirty="0"/>
          </a:p>
        </p:txBody>
      </p:sp>
    </p:spTree>
    <p:extLst>
      <p:ext uri="{BB962C8B-B14F-4D97-AF65-F5344CB8AC3E}">
        <p14:creationId xmlns:p14="http://schemas.microsoft.com/office/powerpoint/2010/main" val="837746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The Government of Bangladesh made public land available for the approximately 900,000 refugees. That land however was very steep, highly erodible, and far too small to meet the Sphere indicator of 45m</a:t>
            </a:r>
            <a:r>
              <a:rPr lang="en-GB" sz="1400" strike="noStrike" baseline="30000" noProof="0" dirty="0"/>
              <a:t>2</a:t>
            </a:r>
            <a:r>
              <a:rPr lang="en-GB" sz="1400" noProof="0" dirty="0"/>
              <a:t> per person (see page 250 – Indicators for standard 2). UNHCR and IOM shelter experts estimated that around 9.5m</a:t>
            </a:r>
            <a:r>
              <a:rPr lang="en-GB" sz="1400" baseline="30000" noProof="0" dirty="0"/>
              <a:t>2</a:t>
            </a:r>
            <a:r>
              <a:rPr lang="en-GB" sz="1400" noProof="0" dirty="0"/>
              <a:t> per person was actually available. The result was a crowded camp with services such as water pumps and latrines virtually on top of one another. The photo shows stagnant water from poorly drained areas, and the very close proximity of shelters, latrines, and handpumps – all of which are environmental warning signs of public health problems.</a:t>
            </a:r>
          </a:p>
        </p:txBody>
      </p:sp>
    </p:spTree>
    <p:extLst>
      <p:ext uri="{BB962C8B-B14F-4D97-AF65-F5344CB8AC3E}">
        <p14:creationId xmlns:p14="http://schemas.microsoft.com/office/powerpoint/2010/main" val="1479321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The photo provides further detail. The black structure adjacent to the shelter in the photo is a latrine. The handpump shown is a shallow tube well. It is clear that the underlying problem of the water contamination is by the close proximity of latrines. Separation in this case is approximately 1m. Sphere guidance (see page 115 – guidance supporting standard 3.1) promotes 30m as a minimum when more technical analysis is not available.</a:t>
            </a:r>
          </a:p>
          <a:p>
            <a:endParaRPr lang="en-US" sz="1400" dirty="0"/>
          </a:p>
          <a:p>
            <a:r>
              <a:rPr lang="en-US" sz="1400" dirty="0"/>
              <a:t>It is interesting to note here that adhering to or even surpassing some Sphere indicators actually resulted in other problems which created problems meeting other Sphere guidance, for example:</a:t>
            </a:r>
          </a:p>
          <a:p>
            <a:pPr marL="342900" indent="-342900">
              <a:buFont typeface="Arial" panose="020B0604020202020204" pitchFamily="34" charset="0"/>
              <a:buChar char="•"/>
            </a:pPr>
            <a:r>
              <a:rPr lang="en-US" sz="1400" dirty="0"/>
              <a:t>Sphere indicators note that the maximum distance between shelters and latrines should be &lt;50m. This was routinely surpassed in many areas with latrines much closer than 50m. See guidance notes supporting WASH standard 3.2 on page 117. </a:t>
            </a:r>
          </a:p>
          <a:p>
            <a:pPr marL="342900" indent="-342900">
              <a:buFont typeface="Arial" panose="020B0604020202020204" pitchFamily="34" charset="0"/>
              <a:buChar char="•"/>
            </a:pPr>
            <a:r>
              <a:rPr lang="en-US" sz="1400" dirty="0"/>
              <a:t>Sphere indicators call for distance to water points not to exceed 500m. Again, due to the crowded site area, most areas of the camp exceeded this with very short travel distances to water points. See indicators supporting WASH standard 2.1 on page 106.</a:t>
            </a:r>
          </a:p>
          <a:p>
            <a:pPr marL="342900" indent="-342900">
              <a:buFont typeface="Arial" panose="020B0604020202020204" pitchFamily="34" charset="0"/>
              <a:buChar char="•"/>
            </a:pPr>
            <a:r>
              <a:rPr lang="en-US" sz="1400" dirty="0"/>
              <a:t>These two factors (while both positive if taken alone) led to problems in meeting other Sphere guidance, however. Sphere suggests a minimum of 30m between water points and latrines, which was clearly not met, and which did lead to widespread contamination of the shallow tube wells throughout the camps. See guidance supporting WASH standard 3.1 on page 115.</a:t>
            </a:r>
          </a:p>
          <a:p>
            <a:pPr marL="342900" indent="-342900">
              <a:buFont typeface="Arial" panose="020B0604020202020204" pitchFamily="34" charset="0"/>
              <a:buChar char="•"/>
            </a:pPr>
            <a:endParaRPr lang="en-US" sz="1400" dirty="0"/>
          </a:p>
          <a:p>
            <a:pPr marL="0" indent="0">
              <a:buFont typeface="Arial" panose="020B0604020202020204" pitchFamily="34" charset="0"/>
              <a:buNone/>
            </a:pPr>
            <a:r>
              <a:rPr lang="en-US" sz="1400" dirty="0"/>
              <a:t>The simple point here is to remind participants that the indicators are only indicators, and must be considered in context of the overall situation, and in consideration of one another – </a:t>
            </a:r>
            <a:r>
              <a:rPr lang="en-US" sz="1400" b="1" dirty="0"/>
              <a:t>no one indicator stands alone as a clear indication of success or failure.</a:t>
            </a:r>
          </a:p>
          <a:p>
            <a:endParaRPr lang="en-US" sz="1400" dirty="0"/>
          </a:p>
        </p:txBody>
      </p:sp>
    </p:spTree>
    <p:extLst>
      <p:ext uri="{BB962C8B-B14F-4D97-AF65-F5344CB8AC3E}">
        <p14:creationId xmlns:p14="http://schemas.microsoft.com/office/powerpoint/2010/main" val="2172218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Sphere guidance also promotes the use of lighting and other safety features to be installed at water points and latrines. In the photo shown lighting has been installed along with proper drainage and concrete apron for the pump. Since women and children are primary users of these facilities, lighting is a significant protection concern as this can mitigate against sexual abuse which can occur at such facilities. See page 117 for guidance notes supporting WASH standard 3.2 as well as Protection Principle 1 on page 38 – “Enhance people’s safety, dignity and rights to avoid exposing them to further harm.”</a:t>
            </a:r>
          </a:p>
        </p:txBody>
      </p:sp>
    </p:spTree>
    <p:extLst>
      <p:ext uri="{BB962C8B-B14F-4D97-AF65-F5344CB8AC3E}">
        <p14:creationId xmlns:p14="http://schemas.microsoft.com/office/powerpoint/2010/main" val="989886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Ask the last group to respond to their assigned question. Again, ask if their report to plenary is based on informed input from the participants with direct knowledge about the case or if their assumptions are based only on what they observed from the video. Both are useful, but it is helpful to clarify the basis for the group’s report.</a:t>
            </a:r>
          </a:p>
        </p:txBody>
      </p:sp>
    </p:spTree>
    <p:extLst>
      <p:ext uri="{BB962C8B-B14F-4D97-AF65-F5344CB8AC3E}">
        <p14:creationId xmlns:p14="http://schemas.microsoft.com/office/powerpoint/2010/main" val="2640536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After the group has given their answer, complement it with this additional detail. Explain that the high incidence of crude mortality in September was largely due to wounds and complications following attacks on the Rohingya and deprivations during their trek from Myanmar to Bangladesh. Largely due to a robust vaccination campaign in line with Sphere guidance, the CMR was controlled and generally remains at pre-influx levels. Additional details and reference to specific Sphere guidance and indicators follows on the next few slides.</a:t>
            </a:r>
          </a:p>
          <a:p>
            <a:endParaRPr lang="en-US" sz="1400" dirty="0"/>
          </a:p>
          <a:p>
            <a:r>
              <a:rPr lang="en-US" sz="1400" dirty="0"/>
              <a:t>Ask the participants to use their Sphere Handbooks to locate the guidance referenced in each example shown. Sources are:</a:t>
            </a:r>
          </a:p>
          <a:p>
            <a:pPr marL="342900" indent="-342900">
              <a:buFont typeface="Arial" panose="020B0604020202020204" pitchFamily="34" charset="0"/>
              <a:buChar char="•"/>
            </a:pPr>
            <a:r>
              <a:rPr lang="en-US" sz="1400" dirty="0"/>
              <a:t>2,100 kCal – guidance notes on page 199.</a:t>
            </a:r>
          </a:p>
          <a:p>
            <a:pPr marL="342900" indent="-342900">
              <a:buFont typeface="Arial" panose="020B0604020202020204" pitchFamily="34" charset="0"/>
              <a:buChar char="•"/>
            </a:pPr>
            <a:r>
              <a:rPr lang="en-US" sz="1400" dirty="0"/>
              <a:t>CMR – explanatory text on page 292.</a:t>
            </a:r>
          </a:p>
          <a:p>
            <a:pPr marL="342900" indent="-342900">
              <a:buFont typeface="Arial" panose="020B0604020202020204" pitchFamily="34" charset="0"/>
              <a:buChar char="•"/>
            </a:pPr>
            <a:r>
              <a:rPr lang="en-US" sz="1400" dirty="0"/>
              <a:t>Measles vaccination coverage rate &gt;95% – indicator on page 323.</a:t>
            </a:r>
          </a:p>
        </p:txBody>
      </p:sp>
    </p:spTree>
    <p:extLst>
      <p:ext uri="{BB962C8B-B14F-4D97-AF65-F5344CB8AC3E}">
        <p14:creationId xmlns:p14="http://schemas.microsoft.com/office/powerpoint/2010/main" val="1418715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NOTE: Slides 19 to 21 expand on the information on slide 18 and may be too detailed for some groups.</a:t>
            </a:r>
          </a:p>
          <a:p>
            <a:endParaRPr lang="en-US" sz="1400" dirty="0"/>
          </a:p>
          <a:p>
            <a:r>
              <a:rPr lang="en-US" sz="1400" dirty="0"/>
              <a:t>Food distributions were made to families rather than individuals, and were based on family size as a practical approach to simplifying and managing the overall process with available staff, storage, and other resources. Calculations based on the distribution scheme shown above show an average kCal support of 1,755 kCal per person on average. This is about 84% of the 2,100 kCal per person per day guidance provided by Sphere (see guidance notes supporting food assistance standard 6.1 on page 199). On the positive side, clear explanation of entitlements and the assistance was provided throughout the camp at information and food distribution centres, meeting several indicators around communication and information support to people receiving assistance. See commitment 4 of the Core Humanitarian Standard on page 63.</a:t>
            </a:r>
          </a:p>
          <a:p>
            <a:endParaRPr lang="en-US" sz="1400" dirty="0"/>
          </a:p>
          <a:p>
            <a:endParaRPr lang="en-US" sz="1400" dirty="0"/>
          </a:p>
        </p:txBody>
      </p:sp>
    </p:spTree>
    <p:extLst>
      <p:ext uri="{BB962C8B-B14F-4D97-AF65-F5344CB8AC3E}">
        <p14:creationId xmlns:p14="http://schemas.microsoft.com/office/powerpoint/2010/main" val="2723929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Introduce the learning objectives, and verify that participants have already made themselves familiar with the Sphere Handbook structure and content. </a:t>
            </a:r>
          </a:p>
        </p:txBody>
      </p:sp>
    </p:spTree>
    <p:extLst>
      <p:ext uri="{BB962C8B-B14F-4D97-AF65-F5344CB8AC3E}">
        <p14:creationId xmlns:p14="http://schemas.microsoft.com/office/powerpoint/2010/main" val="925147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Another good example of meeting Sphere guidance is providing information about and access to services. These posters were located at the refugee reception centres and other information points across the camps. Note that the information is designed to be a two-way process with information centres also serving as complaint centres. Close inspection of the photo shows a vaccination campaign awareness poster in the darker area to the right of the information poster. See the indicators supporting the communicable disease standard 2.1.1 – “People have access to healthcare and information to prevent communicable diseases.”</a:t>
            </a:r>
          </a:p>
        </p:txBody>
      </p:sp>
    </p:spTree>
    <p:extLst>
      <p:ext uri="{BB962C8B-B14F-4D97-AF65-F5344CB8AC3E}">
        <p14:creationId xmlns:p14="http://schemas.microsoft.com/office/powerpoint/2010/main" val="10742664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Health clinics were quickly established along with ambulance services in many areas. This ambulance donated by the Indonesian Red Crescent extends access and provides readiness for trauma response. Make the point that good response in the health sector in this case in many ways mitigated some public health risks that arose due to constraints in the site and shelter and WASH sectors.</a:t>
            </a:r>
          </a:p>
          <a:p>
            <a:endParaRPr lang="en-US" sz="1400" dirty="0"/>
          </a:p>
          <a:p>
            <a:endParaRPr lang="en-US" sz="1400" dirty="0"/>
          </a:p>
        </p:txBody>
      </p:sp>
    </p:spTree>
    <p:extLst>
      <p:ext uri="{BB962C8B-B14F-4D97-AF65-F5344CB8AC3E}">
        <p14:creationId xmlns:p14="http://schemas.microsoft.com/office/powerpoint/2010/main" val="2937495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NOTE: The material in this sequence of slides from 22 to 26 is similar to slides 5 and 6 from STP session 3 (What is Sphere – Standards in context). These concepts (conforming to Sphere, using Sphere in context, indicators vs standards) are fundamental to the correct use of Sphere, so repetition is not a bad thing, but some adjustments to delivery may be necessary.</a:t>
            </a:r>
          </a:p>
          <a:p>
            <a:endParaRPr lang="en-US" sz="1400" dirty="0"/>
          </a:p>
          <a:p>
            <a:r>
              <a:rPr lang="en-US" sz="1400" dirty="0"/>
              <a:t>These two key questions are the core of the session. Take time to deal with them and to reflect before going further. </a:t>
            </a:r>
          </a:p>
          <a:p>
            <a:endParaRPr lang="en-US" sz="1400" dirty="0"/>
          </a:p>
          <a:p>
            <a:r>
              <a:rPr lang="en-US" sz="1400" b="1" dirty="0"/>
              <a:t>Divide the participants into pairs or trios to form quick discussion groups. </a:t>
            </a:r>
          </a:p>
          <a:p>
            <a:endParaRPr lang="en-US" sz="1400" dirty="0"/>
          </a:p>
          <a:p>
            <a:r>
              <a:rPr lang="en-US" sz="1400" dirty="0"/>
              <a:t>Pose the questions for discussion to the small groups and allow about 5 minutes for quick discussion. Call for feedback from different groups, asking for different observations or answers from each. Note key points raised by the participants. Highlight in your discussion of the answers that while many indicators were not met, others were met (but didn’t address problems of overcrowding – as in the distances between shelters, latrines, and wells). </a:t>
            </a:r>
          </a:p>
          <a:p>
            <a:endParaRPr lang="en-US" sz="1400" dirty="0"/>
          </a:p>
          <a:p>
            <a:pPr marL="0" indent="0">
              <a:buFont typeface="Arial" panose="020B0604020202020204" pitchFamily="34" charset="0"/>
              <a:buNone/>
            </a:pPr>
            <a:r>
              <a:rPr lang="en-US" sz="1400" dirty="0"/>
              <a:t>Challenge the participants to address the first question of what to do when needs simply outweigh available resources. Possible answers should include:</a:t>
            </a:r>
          </a:p>
          <a:p>
            <a:pPr marL="342900" indent="-342900">
              <a:buFont typeface="Arial" panose="020B0604020202020204" pitchFamily="34" charset="0"/>
              <a:buChar char="•"/>
            </a:pPr>
            <a:r>
              <a:rPr lang="en-US" sz="1400" dirty="0"/>
              <a:t>Note the shortfall and advocate for more support </a:t>
            </a:r>
          </a:p>
          <a:p>
            <a:pPr marL="342900" indent="-342900">
              <a:buFont typeface="Arial" panose="020B0604020202020204" pitchFamily="34" charset="0"/>
              <a:buChar char="•"/>
            </a:pPr>
            <a:r>
              <a:rPr lang="en-US" sz="1400" dirty="0"/>
              <a:t>If it is impossible to meet some indicators due to context, highlight other indicators and other aspects of the response that may need to be enhanced to address the shortfall. For example, the case can be made here that serious shortfalls in the shelter and site sector (e.g. site too crowded) was mitigated through adequate water, vaccination, and access to medical care. </a:t>
            </a:r>
          </a:p>
          <a:p>
            <a:pPr marL="342900" indent="-342900">
              <a:buFont typeface="Arial" panose="020B0604020202020204" pitchFamily="34" charset="0"/>
              <a:buChar char="•"/>
            </a:pPr>
            <a:r>
              <a:rPr lang="en-US" sz="1400" dirty="0"/>
              <a:t>Make short-term targets and strategic decisions short of the global indicators if need be, but note the shortfall, and work to improve response over time.</a:t>
            </a:r>
          </a:p>
          <a:p>
            <a:pPr marL="342900" indent="-342900">
              <a:buFont typeface="Arial" panose="020B0604020202020204" pitchFamily="34" charset="0"/>
              <a:buChar char="•"/>
            </a:pPr>
            <a:r>
              <a:rPr lang="en-US" sz="1400" dirty="0"/>
              <a:t>Finally – whenever indicators fall short, investigate further to determine whether the standards they support are being met. </a:t>
            </a:r>
          </a:p>
          <a:p>
            <a:pPr marL="342900" indent="-342900">
              <a:buFont typeface="Arial" panose="020B0604020202020204" pitchFamily="34" charset="0"/>
              <a:buChar char="•"/>
            </a:pPr>
            <a:endParaRPr lang="en-US" sz="1400" dirty="0"/>
          </a:p>
          <a:p>
            <a:pPr marL="0" indent="0">
              <a:buFont typeface="Arial" panose="020B0604020202020204" pitchFamily="34" charset="0"/>
              <a:buNone/>
            </a:pPr>
            <a:r>
              <a:rPr lang="en-US" sz="1400" dirty="0"/>
              <a:t>The above explanation is the answer to the second question about using Sphere in context, i.e. “using Sphere in context”</a:t>
            </a:r>
            <a:r>
              <a:rPr lang="en-US" sz="1400" u="none" dirty="0"/>
              <a:t> </a:t>
            </a:r>
            <a:r>
              <a:rPr lang="en-US" sz="1400" b="1" u="none" dirty="0"/>
              <a:t>is</a:t>
            </a:r>
            <a:r>
              <a:rPr lang="en-US" sz="1400" b="0" u="none" dirty="0"/>
              <a:t> identifying the gap between what is and what should be, and working towards filling the gap.</a:t>
            </a:r>
            <a:endParaRPr lang="en-US" sz="1400" u="sng" dirty="0"/>
          </a:p>
        </p:txBody>
      </p:sp>
    </p:spTree>
    <p:extLst>
      <p:ext uri="{BB962C8B-B14F-4D97-AF65-F5344CB8AC3E}">
        <p14:creationId xmlns:p14="http://schemas.microsoft.com/office/powerpoint/2010/main" val="2985831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slide summarises the basic strategy that was illuminated in the previous discussion. Use it to confirm and summarise the overall approach.</a:t>
            </a:r>
          </a:p>
        </p:txBody>
      </p:sp>
    </p:spTree>
    <p:extLst>
      <p:ext uri="{BB962C8B-B14F-4D97-AF65-F5344CB8AC3E}">
        <p14:creationId xmlns:p14="http://schemas.microsoft.com/office/powerpoint/2010/main" val="33580717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is a segue to the discussion about indicators and standards. Ask if there are any art historians or enthusiasts in the group who can explain the image and the seeming dilemma of the message included in </a:t>
            </a:r>
            <a:r>
              <a:rPr lang="en-US" sz="1400" dirty="0">
                <a:solidFill>
                  <a:srgbClr val="000000"/>
                </a:solidFill>
              </a:rPr>
              <a:t>René </a:t>
            </a:r>
            <a:r>
              <a:rPr lang="en-US" sz="1400" dirty="0"/>
              <a:t>Magritte’s famous painting. </a:t>
            </a:r>
          </a:p>
          <a:p>
            <a:endParaRPr lang="en-US" sz="1400" dirty="0"/>
          </a:p>
          <a:p>
            <a:r>
              <a:rPr lang="en-US" sz="1400" dirty="0"/>
              <a:t>His point was that philosophically one must always appreciate the difference between real things and our artificial representations of them. While it seems a contradiction at first to label a painting of a pipe with the title “this is not a pipe”, some reflection on the idea does lead to the realisation that the statement is true – since obviously it is only a painting of a pipe – not the pipe itself. The same thinking applies to the relationship between the Sphere standards and the indicators which we use to represent, assess, and measure them.</a:t>
            </a:r>
          </a:p>
        </p:txBody>
      </p:sp>
    </p:spTree>
    <p:extLst>
      <p:ext uri="{BB962C8B-B14F-4D97-AF65-F5344CB8AC3E}">
        <p14:creationId xmlns:p14="http://schemas.microsoft.com/office/powerpoint/2010/main" val="1763002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Apply the same logic of Magritte’s pipe to the Sphere standards and indicators. The indictors are not the standards themselves, only tools to help us represent them in measurable ways. Ask the group to think of any examples that exemplify this idea, either from the case studies or any other examples they are familiar with.</a:t>
            </a:r>
          </a:p>
        </p:txBody>
      </p:sp>
    </p:spTree>
    <p:extLst>
      <p:ext uri="{BB962C8B-B14F-4D97-AF65-F5344CB8AC3E}">
        <p14:creationId xmlns:p14="http://schemas.microsoft.com/office/powerpoint/2010/main" val="3583347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slide summarises the overall approach to using the standards in context and dealing with constraints.</a:t>
            </a:r>
          </a:p>
          <a:p>
            <a:endParaRPr lang="en-US" sz="1400" dirty="0"/>
          </a:p>
          <a:p>
            <a:endParaRPr lang="en-US" sz="1400" dirty="0"/>
          </a:p>
        </p:txBody>
      </p:sp>
    </p:spTree>
    <p:extLst>
      <p:ext uri="{BB962C8B-B14F-4D97-AF65-F5344CB8AC3E}">
        <p14:creationId xmlns:p14="http://schemas.microsoft.com/office/powerpoint/2010/main" val="194385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Show the slide and ask for other illustrations or solutions to applying the Standards and indicators in difficult real-world field situations from the participants. Open the floor for discussion or any remaining questions or dilemmas. There should be adequate time for plenary discussion and reflection on this question.</a:t>
            </a:r>
          </a:p>
        </p:txBody>
      </p:sp>
    </p:spTree>
    <p:extLst>
      <p:ext uri="{BB962C8B-B14F-4D97-AF65-F5344CB8AC3E}">
        <p14:creationId xmlns:p14="http://schemas.microsoft.com/office/powerpoint/2010/main" val="1393170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Summarise the session with this short overview. </a:t>
            </a:r>
          </a:p>
        </p:txBody>
      </p:sp>
    </p:spTree>
    <p:extLst>
      <p:ext uri="{BB962C8B-B14F-4D97-AF65-F5344CB8AC3E}">
        <p14:creationId xmlns:p14="http://schemas.microsoft.com/office/powerpoint/2010/main" val="4239313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400" dirty="0"/>
          </a:p>
        </p:txBody>
      </p:sp>
    </p:spTree>
    <p:extLst>
      <p:ext uri="{BB962C8B-B14F-4D97-AF65-F5344CB8AC3E}">
        <p14:creationId xmlns:p14="http://schemas.microsoft.com/office/powerpoint/2010/main" val="1723644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As part of the introduction to this session, explain that while the Sphere Handbook is an aspirational document which sets out guidance for achieving minimum standards for response, It is also a practical tool developed for field use, by field practitioners. The constraints listed on the slide, and the differences in traditions and norms worldwide are well understood by the contributors. This session will highlight some of the common problems encountered in the field, and provide a working strategy on how best to apply Sphere guidance in the real world. </a:t>
            </a:r>
          </a:p>
          <a:p>
            <a:endParaRPr lang="en-US" sz="1400" dirty="0"/>
          </a:p>
          <a:p>
            <a:r>
              <a:rPr lang="en-US" sz="1400" dirty="0"/>
              <a:t>Take a moment to ask participants if they have encountered any Sphere standard, key action, indicator, or guidance that they feel is inappropriate in a particular culture or situation. If there are examples provided, note them on a flip chart and preserve them for review at the end of the session.</a:t>
            </a:r>
          </a:p>
        </p:txBody>
      </p:sp>
    </p:spTree>
    <p:extLst>
      <p:ext uri="{BB962C8B-B14F-4D97-AF65-F5344CB8AC3E}">
        <p14:creationId xmlns:p14="http://schemas.microsoft.com/office/powerpoint/2010/main" val="1694370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Divide the participants into four working groups. If you identified several “experts” on the 2017 Rohingya influx case during the introduction, divide them so that each working group has at least one person as a “case resource” person. Assign one of the four questions to each of four working groups and explain that they should watch the video that follows closely to collect whatever information they can to answer only their assigned question. Ask participants to prepare a flip chart with their assigned question so they can refer to it after the video ends. (The next slide gives a clear instruction for this.)</a:t>
            </a:r>
          </a:p>
          <a:p>
            <a:endParaRPr lang="en-US" sz="1400" dirty="0"/>
          </a:p>
          <a:p>
            <a:r>
              <a:rPr lang="en-US" sz="1400" dirty="0"/>
              <a:t>NOTE: If one or more groups will leave the room to complete the activity (or even if not), print the questions on paper: </a:t>
            </a:r>
            <a:r>
              <a:rPr lang="en-GB" sz="1400" b="1" dirty="0"/>
              <a:t>STP 11 Questions for Group Activity.docx</a:t>
            </a:r>
            <a:endParaRPr lang="en-US" sz="1400" b="1" dirty="0"/>
          </a:p>
        </p:txBody>
      </p:sp>
    </p:spTree>
    <p:extLst>
      <p:ext uri="{BB962C8B-B14F-4D97-AF65-F5344CB8AC3E}">
        <p14:creationId xmlns:p14="http://schemas.microsoft.com/office/powerpoint/2010/main" val="4180972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Show the slide to reinforce the message that each group is to answer only one of the four questions, and to limit the group’s response to a single sheet of flip chart paper, Note that they have only 15 minutes for the group discussion and preparation of their flip charts. You may need to revisit the previous slide if all groups did not note their assigned question.</a:t>
            </a:r>
          </a:p>
        </p:txBody>
      </p:sp>
    </p:spTree>
    <p:extLst>
      <p:ext uri="{BB962C8B-B14F-4D97-AF65-F5344CB8AC3E}">
        <p14:creationId xmlns:p14="http://schemas.microsoft.com/office/powerpoint/2010/main" val="2595341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1400" dirty="0"/>
              <a:t>Play the video by clicking on the image on the screen in “slide show” view. </a:t>
            </a:r>
            <a:r>
              <a:rPr lang="en-GB" sz="1400" dirty="0"/>
              <a:t>Click “cc” in the video to view subtitles.</a:t>
            </a:r>
            <a:endParaRPr lang="en-US" sz="1400" dirty="0"/>
          </a:p>
          <a:p>
            <a:endParaRPr lang="en-US" sz="1400" dirty="0"/>
          </a:p>
          <a:p>
            <a:r>
              <a:rPr lang="en-US" sz="1400" dirty="0"/>
              <a:t>YouTube: </a:t>
            </a:r>
            <a:r>
              <a:rPr lang="en-US" sz="1400" dirty="0">
                <a:hlinkClick r:id="rId3"/>
              </a:rPr>
              <a:t>https://www.youtube.com/watch?v=pMmJJMmOdok</a:t>
            </a:r>
            <a:endParaRPr lang="en-US" sz="1400" dirty="0"/>
          </a:p>
        </p:txBody>
      </p:sp>
    </p:spTree>
    <p:extLst>
      <p:ext uri="{BB962C8B-B14F-4D97-AF65-F5344CB8AC3E}">
        <p14:creationId xmlns:p14="http://schemas.microsoft.com/office/powerpoint/2010/main" val="3165765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Call on the group that was assigned this question. Once they have answered, compare their response to the overarching response which follows on the next slide.</a:t>
            </a:r>
          </a:p>
          <a:p>
            <a:endParaRPr lang="en-US" sz="1400" dirty="0"/>
          </a:p>
          <a:p>
            <a:r>
              <a:rPr lang="en-US" sz="1400" b="1" dirty="0"/>
              <a:t>Note</a:t>
            </a:r>
            <a:r>
              <a:rPr lang="en-US" sz="1400" dirty="0"/>
              <a:t>: To keep to the time allowed, don’t allow discussion between groups until you have presented the model answers. </a:t>
            </a:r>
          </a:p>
        </p:txBody>
      </p:sp>
    </p:spTree>
    <p:extLst>
      <p:ext uri="{BB962C8B-B14F-4D97-AF65-F5344CB8AC3E}">
        <p14:creationId xmlns:p14="http://schemas.microsoft.com/office/powerpoint/2010/main" val="2399295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The key point of this slide is to highlight the fundamental point that informed use of Sphere means the use of all of Sphere – not just the four technical chapters if you are a field worker, and not just the foundational chapters if you are a protection officer. Note that protection issues, participation, and planning for a response with dignity and control over their own life were all referenced in the video. Coordination which is referenced in the </a:t>
            </a:r>
            <a:r>
              <a:rPr lang="en-US" sz="1400" dirty="0">
                <a:solidFill>
                  <a:srgbClr val="000000"/>
                </a:solidFill>
              </a:rPr>
              <a:t>Core Humanitarian Standard</a:t>
            </a:r>
            <a:r>
              <a:rPr lang="en-US" sz="1400" dirty="0"/>
              <a:t> was highlighted, along with the need for quality services in the technical sectors.</a:t>
            </a:r>
          </a:p>
        </p:txBody>
      </p:sp>
    </p:spTree>
    <p:extLst>
      <p:ext uri="{BB962C8B-B14F-4D97-AF65-F5344CB8AC3E}">
        <p14:creationId xmlns:p14="http://schemas.microsoft.com/office/powerpoint/2010/main" val="182934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Call on the group that was assigned this question. As before, listen to and reflect on their key findings. Use the following slide to confirm their answers or to fill gaps they may have overlooked.</a:t>
            </a:r>
          </a:p>
        </p:txBody>
      </p:sp>
    </p:spTree>
    <p:extLst>
      <p:ext uri="{BB962C8B-B14F-4D97-AF65-F5344CB8AC3E}">
        <p14:creationId xmlns:p14="http://schemas.microsoft.com/office/powerpoint/2010/main" val="17846613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7120322" y="1148760"/>
            <a:ext cx="7450169"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dirty="0"/>
              <a:t>Title Text</a:t>
            </a:r>
          </a:p>
        </p:txBody>
      </p:sp>
      <p:pic>
        <p:nvPicPr>
          <p:cNvPr id="16" name="pasted-image.pdf" descr="pasted-image.pdf"/>
          <p:cNvPicPr>
            <a:picLocks noChangeAspect="1"/>
          </p:cNvPicPr>
          <p:nvPr/>
        </p:nvPicPr>
        <p:blipFill>
          <a:blip r:embed="rId2">
            <a:extLst/>
          </a:blip>
          <a:stretch>
            <a:fillRect/>
          </a:stretch>
        </p:blipFill>
        <p:spPr>
          <a:xfrm>
            <a:off x="6784933" y="549907"/>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extLst/>
          </a:blip>
          <a:stretch>
            <a:fillRect/>
          </a:stretch>
        </p:blipFill>
        <p:spPr>
          <a:xfrm>
            <a:off x="476628" y="-186"/>
            <a:ext cx="5870575" cy="2783162"/>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ma14="http://schemas.microsoft.com/office/mac/drawingml/2011/main" xmlns=""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427385323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57594" cy="9824840"/>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571500" indent="-571500">
              <a:buSzTx/>
              <a:buFont typeface="Arial" panose="020B0604020202020204" pitchFamily="34" charset="0"/>
              <a:buChar char="•"/>
              <a:defRPr>
                <a:solidFill>
                  <a:schemeClr val="tx2">
                    <a:lumMod val="50000"/>
                  </a:schemeClr>
                </a:solidFill>
              </a:defRPr>
            </a:lvl1pPr>
            <a:lvl2pPr marL="571500" indent="-571500">
              <a:buSzTx/>
              <a:buFont typeface="Arial" panose="020B0604020202020204" pitchFamily="34" charset="0"/>
              <a:buChar char="•"/>
              <a:defRPr>
                <a:solidFill>
                  <a:schemeClr val="tx2">
                    <a:lumMod val="50000"/>
                  </a:schemeClr>
                </a:solidFill>
              </a:defRPr>
            </a:lvl2pPr>
            <a:lvl3pPr marL="571500" indent="-571500">
              <a:buSzTx/>
              <a:buFont typeface="Arial" panose="020B0604020202020204" pitchFamily="34" charset="0"/>
              <a:buChar char="•"/>
              <a:defRPr>
                <a:solidFill>
                  <a:schemeClr val="tx2">
                    <a:lumMod val="50000"/>
                  </a:schemeClr>
                </a:solidFill>
              </a:defRPr>
            </a:lvl3pPr>
            <a:lvl4pPr marL="571500" indent="-571500">
              <a:buSzTx/>
              <a:buFont typeface="Arial" panose="020B0604020202020204" pitchFamily="34" charset="0"/>
              <a:buChar char="•"/>
              <a:defRPr>
                <a:solidFill>
                  <a:schemeClr val="tx2">
                    <a:lumMod val="50000"/>
                  </a:schemeClr>
                </a:solidFill>
              </a:defRPr>
            </a:lvl4pPr>
            <a:lvl5pPr marL="571500" indent="-571500">
              <a:buSzTx/>
              <a:buFont typeface="Arial" panose="020B0604020202020204" pitchFamily="34" charset="0"/>
              <a:buChar char="•"/>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userDrawn="1"/>
        </p:nvPicPr>
        <p:blipFill>
          <a:blip r:embed="rId3">
            <a:extLst/>
          </a:blip>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extLst/>
          </a:blip>
          <a:stretch>
            <a:fillRect/>
          </a:stretch>
        </p:blipFill>
        <p:spPr>
          <a:xfrm>
            <a:off x="522445" y="8489918"/>
            <a:ext cx="2443489" cy="1048626"/>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objectives</a:t>
            </a: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ma14="http://schemas.microsoft.com/office/mac/drawingml/2011/main" xmlns="" val="1"/>
            </a:ext>
          </a:extLst>
        </p:spPr>
        <p:txBody>
          <a:bodyPr/>
          <a:lstStyle/>
          <a:p>
            <a:endParaRPr lang="en-US" dirty="0"/>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extLst/>
          </a:blip>
          <a:stretch>
            <a:fillRect/>
          </a:stretch>
        </p:blipFill>
        <p:spPr>
          <a:xfrm>
            <a:off x="3721119" y="3557851"/>
            <a:ext cx="4836076" cy="2187856"/>
          </a:xfrm>
          <a:prstGeom prst="rect">
            <a:avLst/>
          </a:prstGeom>
          <a:ln w="12700">
            <a:miter lim="400000"/>
          </a:ln>
        </p:spPr>
      </p:pic>
      <p:pic>
        <p:nvPicPr>
          <p:cNvPr id="107" name="pasted-image.pdf" descr="pasted-image.pdf"/>
          <p:cNvPicPr>
            <a:picLocks noChangeAspect="1"/>
          </p:cNvPicPr>
          <p:nvPr/>
        </p:nvPicPr>
        <p:blipFill>
          <a:blip r:embed="rId3">
            <a:extLst/>
          </a:blip>
          <a:stretch>
            <a:fillRect/>
          </a:stretch>
        </p:blipFill>
        <p:spPr>
          <a:xfrm>
            <a:off x="9051524" y="3976666"/>
            <a:ext cx="117777" cy="1190673"/>
          </a:xfrm>
          <a:prstGeom prst="rect">
            <a:avLst/>
          </a:prstGeom>
          <a:ln w="12700">
            <a:miter lim="400000"/>
          </a:ln>
        </p:spPr>
      </p:pic>
      <p:sp>
        <p:nvSpPr>
          <p:cNvPr id="108" name="You"/>
          <p:cNvSpPr txBox="1"/>
          <p:nvPr/>
        </p:nvSpPr>
        <p:spPr>
          <a:xfrm>
            <a:off x="9663630" y="4366761"/>
            <a:ext cx="7082075" cy="1121678"/>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4800" cap="all">
                <a:solidFill>
                  <a:srgbClr val="00A585"/>
                </a:solidFill>
                <a:latin typeface="Open Sans Bold"/>
                <a:ea typeface="Open Sans Bold"/>
                <a:cs typeface="Open Sans Bold"/>
                <a:sym typeface="Open Sans Bold"/>
              </a:defRPr>
            </a:lvl1pPr>
          </a:lstStyle>
          <a:p>
            <a:r>
              <a:rPr sz="6400" dirty="0"/>
              <a:t>You</a:t>
            </a:r>
          </a:p>
        </p:txBody>
      </p:sp>
      <p:sp>
        <p:nvSpPr>
          <p:cNvPr id="109" name="Thank"/>
          <p:cNvSpPr txBox="1"/>
          <p:nvPr/>
        </p:nvSpPr>
        <p:spPr>
          <a:xfrm>
            <a:off x="9595893" y="3557851"/>
            <a:ext cx="7345475" cy="1367899"/>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6000" cap="all">
                <a:solidFill>
                  <a:srgbClr val="000000"/>
                </a:solidFill>
                <a:latin typeface="Open Sans Light"/>
                <a:ea typeface="Open Sans Light"/>
                <a:cs typeface="Open Sans Light"/>
                <a:sym typeface="Open Sans Light"/>
              </a:defRPr>
            </a:lvl1pPr>
          </a:lstStyle>
          <a:p>
            <a:r>
              <a:rPr sz="8000" dirty="0"/>
              <a:t>Thank</a:t>
            </a:r>
          </a:p>
        </p:txBody>
      </p:sp>
      <p:sp>
        <p:nvSpPr>
          <p:cNvPr id="110"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4" name="pasted-image.pdf" descr="pasted-image.pdf"/>
          <p:cNvPicPr>
            <a:picLocks noChangeAspect="1"/>
          </p:cNvPicPr>
          <p:nvPr/>
        </p:nvPicPr>
        <p:blipFill>
          <a:blip r:embed="rId9">
            <a:extLst/>
          </a:blip>
          <a:stretch>
            <a:fillRect/>
          </a:stretch>
        </p:blipFill>
        <p:spPr>
          <a:xfrm>
            <a:off x="522445" y="8400288"/>
            <a:ext cx="2443489" cy="1071258"/>
          </a:xfrm>
          <a:prstGeom prst="rect">
            <a:avLst/>
          </a:prstGeom>
          <a:ln w="12700">
            <a:miter lim="400000"/>
          </a:ln>
        </p:spPr>
      </p:pic>
      <p:pic>
        <p:nvPicPr>
          <p:cNvPr id="5" name="pasted-image.pdf" descr="pasted-image.pdf"/>
          <p:cNvPicPr>
            <a:picLocks noChangeAspect="1"/>
          </p:cNvPicPr>
          <p:nvPr/>
        </p:nvPicPr>
        <p:blipFill>
          <a:blip r:embed="rId10">
            <a:extLst/>
          </a:blip>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3" r:id="rId5"/>
    <p:sldLayoutId id="2147483654" r:id="rId6"/>
    <p:sldLayoutId id="2147483658" r:id="rId7"/>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pMmJJMmOdok?feature=oembed" TargetMode="Externa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itle"/>
          <p:cNvSpPr txBox="1">
            <a:spLocks noGrp="1"/>
          </p:cNvSpPr>
          <p:nvPr>
            <p:ph type="title"/>
          </p:nvPr>
        </p:nvSpPr>
        <p:spPr>
          <a:xfrm>
            <a:off x="7448569" y="384629"/>
            <a:ext cx="7450170" cy="1587612"/>
          </a:xfrm>
          <a:prstGeom prst="rect">
            <a:avLst/>
          </a:prstGeom>
        </p:spPr>
        <p:txBody>
          <a:bodyPr>
            <a:normAutofit fontScale="90000"/>
          </a:bodyPr>
          <a:lstStyle/>
          <a:p>
            <a:pPr defTabSz="521910">
              <a:defRPr sz="4000"/>
            </a:pPr>
            <a:r>
              <a:rPr lang="en-US" sz="7200" dirty="0"/>
              <a:t>Using Sphere in Practice</a:t>
            </a:r>
            <a:endParaRPr sz="7200" dirty="0"/>
          </a:p>
        </p:txBody>
      </p:sp>
      <p:sp>
        <p:nvSpPr>
          <p:cNvPr id="2" name="TextBox 1">
            <a:extLst>
              <a:ext uri="{FF2B5EF4-FFF2-40B4-BE49-F238E27FC236}">
                <a16:creationId xmlns:a16="http://schemas.microsoft.com/office/drawing/2014/main" id="{B297A1C1-AF7F-4D42-94DC-D18174C6B125}"/>
              </a:ext>
            </a:extLst>
          </p:cNvPr>
          <p:cNvSpPr txBox="1"/>
          <p:nvPr/>
        </p:nvSpPr>
        <p:spPr>
          <a:xfrm>
            <a:off x="14546858" y="9179176"/>
            <a:ext cx="250389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chemeClr val="bg1"/>
                </a:solidFill>
                <a:effectLst/>
                <a:uFillTx/>
                <a:latin typeface="Open Sans Regular"/>
                <a:ea typeface="Open Sans Regular"/>
                <a:cs typeface="Open Sans Regular"/>
                <a:sym typeface="Open Sans Regular"/>
              </a:rPr>
              <a:t>Kieran Doherty / Oxfam</a:t>
            </a:r>
          </a:p>
        </p:txBody>
      </p:sp>
      <p:pic>
        <p:nvPicPr>
          <p:cNvPr id="3" name="Picture 2" descr="Image result for rohingya influx unhcr photo">
            <a:extLst>
              <a:ext uri="{FF2B5EF4-FFF2-40B4-BE49-F238E27FC236}">
                <a16:creationId xmlns:a16="http://schemas.microsoft.com/office/drawing/2014/main" id="{137320D5-5F24-43CE-8C32-6FFB7220286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98897" y="2888733"/>
            <a:ext cx="16342468" cy="62904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61B7DE5-5497-4752-BEC7-7981AA35824B}"/>
              </a:ext>
            </a:extLst>
          </p:cNvPr>
          <p:cNvSpPr/>
          <p:nvPr/>
        </p:nvSpPr>
        <p:spPr>
          <a:xfrm>
            <a:off x="498897" y="9316216"/>
            <a:ext cx="16342468" cy="369332"/>
          </a:xfrm>
          <a:prstGeom prst="rect">
            <a:avLst/>
          </a:prstGeom>
        </p:spPr>
        <p:txBody>
          <a:bodyPr wrap="square">
            <a:spAutoFit/>
          </a:bodyPr>
          <a:lstStyle/>
          <a:p>
            <a:r>
              <a:rPr lang="en-US" dirty="0">
                <a:solidFill>
                  <a:srgbClr val="00B297"/>
                </a:solidFill>
              </a:rPr>
              <a:t>Thousands of new Rohingya refugee arrivals cross the border near Anzuman Para village, Palong Khali, Bangladesh, 2017. UNHCR/Roger Arnold</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4DE37-1F04-4666-AEA8-9A690FF5CDBA}"/>
              </a:ext>
            </a:extLst>
          </p:cNvPr>
          <p:cNvSpPr>
            <a:spLocks noGrp="1"/>
          </p:cNvSpPr>
          <p:nvPr>
            <p:ph type="title"/>
          </p:nvPr>
        </p:nvSpPr>
        <p:spPr/>
        <p:txBody>
          <a:bodyPr/>
          <a:lstStyle/>
          <a:p>
            <a:r>
              <a:rPr lang="en-US" dirty="0">
                <a:solidFill>
                  <a:srgbClr val="000000"/>
                </a:solidFill>
              </a:rPr>
              <a:t>Some examples from the video:</a:t>
            </a:r>
          </a:p>
        </p:txBody>
      </p:sp>
      <p:sp>
        <p:nvSpPr>
          <p:cNvPr id="3" name="Slide Number Placeholder 2">
            <a:extLst>
              <a:ext uri="{FF2B5EF4-FFF2-40B4-BE49-F238E27FC236}">
                <a16:creationId xmlns:a16="http://schemas.microsoft.com/office/drawing/2014/main" id="{20015095-1B4F-427C-870D-6C48587DFF5A}"/>
              </a:ext>
            </a:extLst>
          </p:cNvPr>
          <p:cNvSpPr>
            <a:spLocks noGrp="1"/>
          </p:cNvSpPr>
          <p:nvPr>
            <p:ph type="sldNum" sz="quarter" idx="2"/>
          </p:nvPr>
        </p:nvSpPr>
        <p:spPr/>
        <p:txBody>
          <a:bodyPr/>
          <a:lstStyle/>
          <a:p>
            <a:fld id="{86CB4B4D-7CA3-9044-876B-883B54F8677D}" type="slidenum">
              <a:rPr lang="en-US" smtClean="0"/>
              <a:t>10</a:t>
            </a:fld>
            <a:endParaRPr lang="en-US" dirty="0"/>
          </a:p>
        </p:txBody>
      </p:sp>
      <p:sp>
        <p:nvSpPr>
          <p:cNvPr id="4" name="Text Placeholder 2">
            <a:extLst>
              <a:ext uri="{FF2B5EF4-FFF2-40B4-BE49-F238E27FC236}">
                <a16:creationId xmlns:a16="http://schemas.microsoft.com/office/drawing/2014/main" id="{AC24B1E9-CEBF-431C-91E6-7B9E65200497}"/>
              </a:ext>
            </a:extLst>
          </p:cNvPr>
          <p:cNvSpPr txBox="1">
            <a:spLocks/>
          </p:cNvSpPr>
          <p:nvPr/>
        </p:nvSpPr>
        <p:spPr>
          <a:xfrm>
            <a:off x="980845" y="1392096"/>
            <a:ext cx="14989465" cy="69518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marL="742950" indent="-742950" hangingPunct="1">
              <a:buSzPct val="110000"/>
              <a:buFont typeface="+mj-lt"/>
              <a:buAutoNum type="arabicPeriod"/>
            </a:pPr>
            <a:r>
              <a:rPr lang="en-US" sz="4200" dirty="0">
                <a:solidFill>
                  <a:srgbClr val="000000"/>
                </a:solidFill>
              </a:rPr>
              <a:t>Coordination was highlighted for the same services to be provided throughout the camp – </a:t>
            </a:r>
            <a:r>
              <a:rPr lang="en-US" sz="4200" b="1" dirty="0">
                <a:solidFill>
                  <a:srgbClr val="000000"/>
                </a:solidFill>
              </a:rPr>
              <a:t>CHS Commitment 6</a:t>
            </a:r>
          </a:p>
          <a:p>
            <a:pPr marL="742950" indent="-742950" hangingPunct="1">
              <a:buSzPct val="110000"/>
              <a:buFont typeface="+mj-lt"/>
              <a:buAutoNum type="arabicPeriod"/>
            </a:pPr>
            <a:r>
              <a:rPr lang="en-US" sz="4200" dirty="0">
                <a:solidFill>
                  <a:srgbClr val="000000"/>
                </a:solidFill>
              </a:rPr>
              <a:t>Information to, and participation of, the people themselves for control over their own lives – </a:t>
            </a:r>
            <a:r>
              <a:rPr lang="en-US" sz="4200" b="1" dirty="0">
                <a:solidFill>
                  <a:srgbClr val="000000"/>
                </a:solidFill>
              </a:rPr>
              <a:t>CHS Commitment 4</a:t>
            </a:r>
          </a:p>
          <a:p>
            <a:pPr marL="742950" indent="-742950" hangingPunct="1">
              <a:buSzPct val="110000"/>
              <a:buFont typeface="+mj-lt"/>
              <a:buAutoNum type="arabicPeriod"/>
            </a:pPr>
            <a:r>
              <a:rPr lang="en-US" sz="4200" dirty="0">
                <a:solidFill>
                  <a:srgbClr val="000000"/>
                </a:solidFill>
              </a:rPr>
              <a:t>Water and latrines being provided close to shelters – </a:t>
            </a:r>
            <a:r>
              <a:rPr lang="en-US" sz="4200" b="1" dirty="0">
                <a:solidFill>
                  <a:srgbClr val="000000"/>
                </a:solidFill>
              </a:rPr>
              <a:t>WASH chapter</a:t>
            </a:r>
          </a:p>
          <a:p>
            <a:pPr marL="742950" indent="-742950" hangingPunct="1">
              <a:buSzPct val="110000"/>
              <a:buFont typeface="+mj-lt"/>
              <a:buAutoNum type="arabicPeriod"/>
            </a:pPr>
            <a:r>
              <a:rPr lang="en-US" sz="4200" dirty="0">
                <a:solidFill>
                  <a:srgbClr val="000000"/>
                </a:solidFill>
              </a:rPr>
              <a:t>People have access to shelter materials and spaces to build – </a:t>
            </a:r>
            <a:r>
              <a:rPr lang="en-US" sz="4200" b="1" dirty="0">
                <a:solidFill>
                  <a:srgbClr val="000000"/>
                </a:solidFill>
              </a:rPr>
              <a:t>Shelter chapter</a:t>
            </a:r>
          </a:p>
        </p:txBody>
      </p:sp>
    </p:spTree>
    <p:extLst>
      <p:ext uri="{BB962C8B-B14F-4D97-AF65-F5344CB8AC3E}">
        <p14:creationId xmlns:p14="http://schemas.microsoft.com/office/powerpoint/2010/main" val="2124825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F11F1-FF75-4364-BD6F-62CAA2DD78EE}"/>
              </a:ext>
            </a:extLst>
          </p:cNvPr>
          <p:cNvSpPr>
            <a:spLocks noGrp="1"/>
          </p:cNvSpPr>
          <p:nvPr>
            <p:ph type="title"/>
          </p:nvPr>
        </p:nvSpPr>
        <p:spPr>
          <a:xfrm>
            <a:off x="1170259" y="1765738"/>
            <a:ext cx="8092928" cy="6897524"/>
          </a:xfrm>
        </p:spPr>
        <p:txBody>
          <a:bodyPr>
            <a:normAutofit fontScale="90000"/>
          </a:bodyPr>
          <a:lstStyle/>
          <a:p>
            <a:pPr marL="855663" indent="-855663"/>
            <a:r>
              <a:rPr lang="en-US" dirty="0">
                <a:solidFill>
                  <a:srgbClr val="000000"/>
                </a:solidFill>
              </a:rPr>
              <a:t>3. What Sphere </a:t>
            </a:r>
            <a:r>
              <a:rPr lang="en-US" u="sng" dirty="0">
                <a:solidFill>
                  <a:srgbClr val="000000"/>
                </a:solidFill>
              </a:rPr>
              <a:t>indicators</a:t>
            </a:r>
            <a:r>
              <a:rPr lang="en-US" dirty="0">
                <a:solidFill>
                  <a:srgbClr val="000000"/>
                </a:solidFill>
              </a:rPr>
              <a:t> for </a:t>
            </a:r>
            <a:r>
              <a:rPr lang="en-US" u="sng" dirty="0">
                <a:solidFill>
                  <a:srgbClr val="000000"/>
                </a:solidFill>
              </a:rPr>
              <a:t>WASH and Shelter</a:t>
            </a:r>
            <a:r>
              <a:rPr lang="en-US" dirty="0">
                <a:solidFill>
                  <a:srgbClr val="000000"/>
                </a:solidFill>
              </a:rPr>
              <a:t> were </a:t>
            </a:r>
            <a:r>
              <a:rPr lang="en-US" u="sng" dirty="0">
                <a:solidFill>
                  <a:srgbClr val="000000"/>
                </a:solidFill>
              </a:rPr>
              <a:t>likely</a:t>
            </a:r>
            <a:r>
              <a:rPr lang="en-US" dirty="0">
                <a:solidFill>
                  <a:srgbClr val="000000"/>
                </a:solidFill>
              </a:rPr>
              <a:t> not met in these initial days and weeks?</a:t>
            </a:r>
            <a:br>
              <a:rPr lang="en-US" dirty="0">
                <a:solidFill>
                  <a:srgbClr val="000000"/>
                </a:solidFill>
              </a:rPr>
            </a:br>
            <a:br>
              <a:rPr lang="en-US" dirty="0">
                <a:solidFill>
                  <a:srgbClr val="000000"/>
                </a:solidFill>
              </a:rPr>
            </a:br>
            <a:endParaRPr lang="en-US" dirty="0">
              <a:solidFill>
                <a:srgbClr val="000000"/>
              </a:solidFill>
            </a:endParaRPr>
          </a:p>
        </p:txBody>
      </p:sp>
      <p:sp>
        <p:nvSpPr>
          <p:cNvPr id="3" name="Slide Number Placeholder 2">
            <a:extLst>
              <a:ext uri="{FF2B5EF4-FFF2-40B4-BE49-F238E27FC236}">
                <a16:creationId xmlns:a16="http://schemas.microsoft.com/office/drawing/2014/main" id="{3C9DAB3B-B913-4545-ABE7-7F4AE63953FF}"/>
              </a:ext>
            </a:extLst>
          </p:cNvPr>
          <p:cNvSpPr>
            <a:spLocks noGrp="1"/>
          </p:cNvSpPr>
          <p:nvPr>
            <p:ph type="sldNum" sz="quarter" idx="2"/>
          </p:nvPr>
        </p:nvSpPr>
        <p:spPr/>
        <p:txBody>
          <a:bodyPr/>
          <a:lstStyle/>
          <a:p>
            <a:fld id="{86CB4B4D-7CA3-9044-876B-883B54F8677D}" type="slidenum">
              <a:rPr lang="en-US" smtClean="0"/>
              <a:t>11</a:t>
            </a:fld>
            <a:endParaRPr lang="en-US" dirty="0"/>
          </a:p>
        </p:txBody>
      </p:sp>
      <p:sp>
        <p:nvSpPr>
          <p:cNvPr id="4" name="TextBox 3">
            <a:extLst>
              <a:ext uri="{FF2B5EF4-FFF2-40B4-BE49-F238E27FC236}">
                <a16:creationId xmlns:a16="http://schemas.microsoft.com/office/drawing/2014/main" id="{10520BBD-6CE4-4985-8069-23ECD02291CB}"/>
              </a:ext>
            </a:extLst>
          </p:cNvPr>
          <p:cNvSpPr txBox="1"/>
          <p:nvPr/>
        </p:nvSpPr>
        <p:spPr>
          <a:xfrm>
            <a:off x="11554326" y="1164861"/>
            <a:ext cx="2401298"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t>
            </a:r>
          </a:p>
        </p:txBody>
      </p:sp>
    </p:spTree>
    <p:extLst>
      <p:ext uri="{BB962C8B-B14F-4D97-AF65-F5344CB8AC3E}">
        <p14:creationId xmlns:p14="http://schemas.microsoft.com/office/powerpoint/2010/main" val="393635259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AD28E-E3AC-495A-9453-025E5FEF7A56}"/>
              </a:ext>
            </a:extLst>
          </p:cNvPr>
          <p:cNvSpPr>
            <a:spLocks noGrp="1"/>
          </p:cNvSpPr>
          <p:nvPr>
            <p:ph type="title"/>
          </p:nvPr>
        </p:nvSpPr>
        <p:spPr>
          <a:xfrm>
            <a:off x="392705" y="70423"/>
            <a:ext cx="16591790" cy="1130300"/>
          </a:xfrm>
        </p:spPr>
        <p:txBody>
          <a:bodyPr>
            <a:normAutofit/>
          </a:bodyPr>
          <a:lstStyle/>
          <a:p>
            <a:r>
              <a:rPr lang="en-US" dirty="0">
                <a:solidFill>
                  <a:srgbClr val="000000"/>
                </a:solidFill>
              </a:rPr>
              <a:t>Sphere indicators vs reality in the camps</a:t>
            </a:r>
          </a:p>
        </p:txBody>
      </p:sp>
      <p:sp>
        <p:nvSpPr>
          <p:cNvPr id="3" name="Slide Number Placeholder 2">
            <a:extLst>
              <a:ext uri="{FF2B5EF4-FFF2-40B4-BE49-F238E27FC236}">
                <a16:creationId xmlns:a16="http://schemas.microsoft.com/office/drawing/2014/main" id="{0F7DBA56-51BE-434F-8112-33B944C409DB}"/>
              </a:ext>
            </a:extLst>
          </p:cNvPr>
          <p:cNvSpPr>
            <a:spLocks noGrp="1"/>
          </p:cNvSpPr>
          <p:nvPr>
            <p:ph type="sldNum" sz="quarter" idx="2"/>
          </p:nvPr>
        </p:nvSpPr>
        <p:spPr/>
        <p:txBody>
          <a:bodyPr/>
          <a:lstStyle/>
          <a:p>
            <a:fld id="{86CB4B4D-7CA3-9044-876B-883B54F8677D}" type="slidenum">
              <a:rPr lang="en-US" smtClean="0"/>
              <a:t>12</a:t>
            </a:fld>
            <a:endParaRPr lang="en-US" dirty="0"/>
          </a:p>
        </p:txBody>
      </p:sp>
      <p:graphicFrame>
        <p:nvGraphicFramePr>
          <p:cNvPr id="6" name="Table 5">
            <a:extLst>
              <a:ext uri="{FF2B5EF4-FFF2-40B4-BE49-F238E27FC236}">
                <a16:creationId xmlns:a16="http://schemas.microsoft.com/office/drawing/2014/main" id="{1FC760A9-47BB-4C53-AFC5-CC6D5618B4AD}"/>
              </a:ext>
            </a:extLst>
          </p:cNvPr>
          <p:cNvGraphicFramePr>
            <a:graphicFrameLocks noGrp="1"/>
          </p:cNvGraphicFramePr>
          <p:nvPr>
            <p:extLst>
              <p:ext uri="{D42A27DB-BD31-4B8C-83A1-F6EECF244321}">
                <p14:modId xmlns:p14="http://schemas.microsoft.com/office/powerpoint/2010/main" val="1761211854"/>
              </p:ext>
            </p:extLst>
          </p:nvPr>
        </p:nvGraphicFramePr>
        <p:xfrm>
          <a:off x="384342" y="1200723"/>
          <a:ext cx="16628728" cy="7315200"/>
        </p:xfrm>
        <a:graphic>
          <a:graphicData uri="http://schemas.openxmlformats.org/drawingml/2006/table">
            <a:tbl>
              <a:tblPr firstRow="1" bandRow="1">
                <a:tableStyleId>{5940675A-B579-460E-94D1-54222C63F5DA}</a:tableStyleId>
              </a:tblPr>
              <a:tblGrid>
                <a:gridCol w="8314364">
                  <a:extLst>
                    <a:ext uri="{9D8B030D-6E8A-4147-A177-3AD203B41FA5}">
                      <a16:colId xmlns:a16="http://schemas.microsoft.com/office/drawing/2014/main" val="1720637425"/>
                    </a:ext>
                  </a:extLst>
                </a:gridCol>
                <a:gridCol w="8314364">
                  <a:extLst>
                    <a:ext uri="{9D8B030D-6E8A-4147-A177-3AD203B41FA5}">
                      <a16:colId xmlns:a16="http://schemas.microsoft.com/office/drawing/2014/main" val="3131008275"/>
                    </a:ext>
                  </a:extLst>
                </a:gridCol>
              </a:tblGrid>
              <a:tr h="0">
                <a:tc>
                  <a:txBody>
                    <a:bodyPr/>
                    <a:lstStyle/>
                    <a:p>
                      <a:r>
                        <a:rPr lang="en-GB" sz="37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Example Sphere Indicators</a:t>
                      </a: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lang="en-US" sz="3700" b="1" i="0" u="none" strike="noStrike" cap="none" spc="0" baseline="0" dirty="0">
                          <a:ln>
                            <a:noFill/>
                          </a:ln>
                          <a:solidFill>
                            <a:srgbClr val="000000"/>
                          </a:solidFill>
                          <a:uFillTx/>
                          <a:latin typeface="Open Sans" panose="020B0606030504020204" pitchFamily="34" charset="0"/>
                          <a:sym typeface="Open Sans Bold"/>
                        </a:rPr>
                        <a:t>As assessed in early 2018</a:t>
                      </a:r>
                    </a:p>
                  </a:txBody>
                  <a:tcPr/>
                </a:tc>
                <a:extLst>
                  <a:ext uri="{0D108BD9-81ED-4DB2-BD59-A6C34878D82A}">
                    <a16:rowId xmlns:a16="http://schemas.microsoft.com/office/drawing/2014/main" val="1968856895"/>
                  </a:ext>
                </a:extLst>
              </a:tr>
              <a:tr h="0">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en-US" sz="37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45m</a:t>
                      </a:r>
                      <a:r>
                        <a:rPr kumimoji="0" lang="en-US" sz="3700" b="0" i="0" u="none" strike="noStrike" cap="none" spc="0" normalizeH="0" baseline="30000" dirty="0">
                          <a:ln>
                            <a:noFill/>
                          </a:ln>
                          <a:solidFill>
                            <a:srgbClr val="000000"/>
                          </a:solidFill>
                          <a:effectLst/>
                          <a:uFillTx/>
                          <a:latin typeface="Open Sans Regular"/>
                          <a:ea typeface="Open Sans Regular"/>
                          <a:cs typeface="Open Sans Regular"/>
                          <a:sym typeface="Open Sans Regular"/>
                        </a:rPr>
                        <a:t>2</a:t>
                      </a:r>
                      <a:r>
                        <a:rPr kumimoji="0" lang="en-US" sz="37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per person for overall site</a:t>
                      </a: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en-US" sz="3700" b="0" i="0" u="none" strike="noStrike" cap="none" spc="0" normalizeH="0" baseline="0" dirty="0">
                          <a:ln>
                            <a:noFill/>
                          </a:ln>
                          <a:solidFill>
                            <a:srgbClr val="FF0000"/>
                          </a:solidFill>
                          <a:effectLst/>
                          <a:uFillTx/>
                          <a:latin typeface="Open Sans Regular"/>
                          <a:sym typeface="Open Sans Bold"/>
                        </a:rPr>
                        <a:t>9.5</a:t>
                      </a:r>
                      <a:r>
                        <a:rPr kumimoji="0" lang="en-US" sz="3700" b="0" i="0" u="none" strike="noStrike" cap="none" spc="0" normalizeH="0" baseline="0" dirty="0">
                          <a:ln>
                            <a:noFill/>
                          </a:ln>
                          <a:solidFill>
                            <a:srgbClr val="FF0000"/>
                          </a:solidFill>
                          <a:effectLst/>
                          <a:uFillTx/>
                          <a:latin typeface="Open Sans Regular"/>
                          <a:ea typeface="Open Sans Regular"/>
                          <a:cs typeface="Open Sans Regular"/>
                          <a:sym typeface="Open Sans Regular"/>
                        </a:rPr>
                        <a:t>m</a:t>
                      </a:r>
                      <a:r>
                        <a:rPr kumimoji="0" lang="en-US" sz="3700" b="0" i="0" u="none" strike="noStrike" cap="none" spc="0" normalizeH="0" baseline="30000" dirty="0">
                          <a:ln>
                            <a:noFill/>
                          </a:ln>
                          <a:solidFill>
                            <a:srgbClr val="FF0000"/>
                          </a:solidFill>
                          <a:effectLst/>
                          <a:uFillTx/>
                          <a:latin typeface="Open Sans Regular"/>
                          <a:ea typeface="Open Sans Regular"/>
                          <a:cs typeface="Open Sans Regular"/>
                          <a:sym typeface="Open Sans Regular"/>
                        </a:rPr>
                        <a:t>2</a:t>
                      </a:r>
                      <a:r>
                        <a:rPr kumimoji="0" lang="en-US" sz="3700" b="0" i="0" u="none" strike="noStrike" cap="none" spc="0" normalizeH="0" baseline="0" dirty="0">
                          <a:ln>
                            <a:noFill/>
                          </a:ln>
                          <a:solidFill>
                            <a:srgbClr val="FF0000"/>
                          </a:solidFill>
                          <a:effectLst/>
                          <a:uFillTx/>
                          <a:latin typeface="Open Sans Regular"/>
                          <a:ea typeface="Open Sans Regular"/>
                          <a:cs typeface="Open Sans Regular"/>
                          <a:sym typeface="Open Sans Regular"/>
                        </a:rPr>
                        <a:t> per person for overall site</a:t>
                      </a:r>
                    </a:p>
                  </a:txBody>
                  <a:tcPr/>
                </a:tc>
                <a:extLst>
                  <a:ext uri="{0D108BD9-81ED-4DB2-BD59-A6C34878D82A}">
                    <a16:rowId xmlns:a16="http://schemas.microsoft.com/office/drawing/2014/main" val="1119350874"/>
                  </a:ext>
                </a:extLst>
              </a:tr>
              <a:tr h="569022">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en-US" sz="3700" b="0" i="0" u="none" strike="noStrike" cap="none" spc="0" normalizeH="0" baseline="0" dirty="0">
                          <a:ln>
                            <a:noFill/>
                          </a:ln>
                          <a:solidFill>
                            <a:srgbClr val="000000"/>
                          </a:solidFill>
                          <a:effectLst/>
                          <a:uFillTx/>
                          <a:latin typeface="Open Sans Regular"/>
                          <a:sym typeface="Open Sans Bold"/>
                        </a:rPr>
                        <a:t>Site gradient &lt;5% slope</a:t>
                      </a:r>
                      <a:br>
                        <a:rPr kumimoji="0" lang="en-US" sz="3700" b="0" i="0" u="none" strike="noStrike" cap="none" spc="0" normalizeH="0" baseline="0" dirty="0">
                          <a:ln>
                            <a:noFill/>
                          </a:ln>
                          <a:solidFill>
                            <a:srgbClr val="000000"/>
                          </a:solidFill>
                          <a:effectLst/>
                          <a:uFillTx/>
                          <a:latin typeface="Open Sans Regular"/>
                          <a:sym typeface="Open Sans Bold"/>
                        </a:rPr>
                      </a:br>
                      <a:r>
                        <a:rPr kumimoji="0" lang="en-US" sz="3700" b="0" i="0" u="none" strike="noStrike" cap="none" spc="0" normalizeH="0" baseline="0" dirty="0">
                          <a:ln>
                            <a:noFill/>
                          </a:ln>
                          <a:solidFill>
                            <a:srgbClr val="000000"/>
                          </a:solidFill>
                          <a:effectLst/>
                          <a:uFillTx/>
                          <a:latin typeface="Open Sans Regular"/>
                          <a:sym typeface="Open Sans Bold"/>
                        </a:rPr>
                        <a:t>(guidance note)</a:t>
                      </a: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en-US" sz="3700" b="0" i="0" u="none" strike="noStrike" cap="none" spc="0" normalizeH="0" baseline="0" dirty="0">
                          <a:ln>
                            <a:noFill/>
                          </a:ln>
                          <a:solidFill>
                            <a:srgbClr val="FF0000"/>
                          </a:solidFill>
                          <a:effectLst/>
                          <a:uFillTx/>
                          <a:latin typeface="Open Sans Regular"/>
                          <a:sym typeface="Open Sans Bold"/>
                        </a:rPr>
                        <a:t>Most sites over 100% slope</a:t>
                      </a:r>
                      <a:br>
                        <a:rPr kumimoji="0" lang="en-US" sz="3700" b="0" i="0" u="none" strike="noStrike" cap="none" spc="0" normalizeH="0" baseline="0" dirty="0">
                          <a:ln>
                            <a:noFill/>
                          </a:ln>
                          <a:solidFill>
                            <a:srgbClr val="FF0000"/>
                          </a:solidFill>
                          <a:effectLst/>
                          <a:uFillTx/>
                          <a:latin typeface="Open Sans Regular"/>
                          <a:sym typeface="Open Sans Bold"/>
                        </a:rPr>
                      </a:br>
                      <a:r>
                        <a:rPr kumimoji="0" lang="en-US" sz="3700" b="0" i="0" u="none" strike="noStrike" cap="none" spc="0" normalizeH="0" baseline="0" dirty="0">
                          <a:ln>
                            <a:noFill/>
                          </a:ln>
                          <a:solidFill>
                            <a:srgbClr val="FF0000"/>
                          </a:solidFill>
                          <a:effectLst/>
                          <a:uFillTx/>
                          <a:latin typeface="Open Sans Regular"/>
                          <a:sym typeface="Open Sans Bold"/>
                        </a:rPr>
                        <a:t>(1/1 as a fraction)</a:t>
                      </a:r>
                    </a:p>
                  </a:txBody>
                  <a:tcPr/>
                </a:tc>
                <a:extLst>
                  <a:ext uri="{0D108BD9-81ED-4DB2-BD59-A6C34878D82A}">
                    <a16:rowId xmlns:a16="http://schemas.microsoft.com/office/drawing/2014/main" val="1246152567"/>
                  </a:ext>
                </a:extLst>
              </a:tr>
              <a:tr h="1087182">
                <a:tc>
                  <a:txBody>
                    <a:bodyPr/>
                    <a:lstStyle/>
                    <a:p>
                      <a:r>
                        <a:rPr kumimoji="0" lang="en-US" sz="37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Percentage of shelters </a:t>
                      </a:r>
                      <a:r>
                        <a:rPr kumimoji="0" lang="en-US" sz="3700" b="0" i="0" u="none" strike="noStrike" cap="none" spc="0" normalizeH="0" baseline="0" dirty="0">
                          <a:ln>
                            <a:noFill/>
                          </a:ln>
                          <a:solidFill>
                            <a:srgbClr val="000000"/>
                          </a:solidFill>
                          <a:effectLst/>
                          <a:uFillTx/>
                          <a:latin typeface="Open Sans Regular"/>
                          <a:sym typeface="Open Sans Bold"/>
                        </a:rPr>
                        <a:t>in areas with no or minimal known natural or man-made threats, risks, and hazards</a:t>
                      </a:r>
                      <a:endParaRPr kumimoji="0" lang="en-GB" sz="3700" b="0" i="0" u="none" strike="noStrike" cap="none" spc="0" normalizeH="0" baseline="0" dirty="0">
                        <a:ln>
                          <a:noFill/>
                        </a:ln>
                        <a:solidFill>
                          <a:srgbClr val="000000"/>
                        </a:solidFill>
                        <a:effectLst/>
                        <a:uFillTx/>
                        <a:latin typeface="Open Sans Regular"/>
                        <a:ea typeface="Open Sans" panose="020B0606030504020204" pitchFamily="34" charset="0"/>
                        <a:cs typeface="Open Sans" panose="020B0606030504020204" pitchFamily="34" charset="0"/>
                        <a:sym typeface="Open Sans Bold"/>
                      </a:endParaRP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en-US" sz="3700" b="0" i="0" u="none" strike="noStrike" cap="none" spc="0" normalizeH="0" baseline="0" dirty="0">
                          <a:ln>
                            <a:noFill/>
                          </a:ln>
                          <a:solidFill>
                            <a:srgbClr val="FF0000"/>
                          </a:solidFill>
                          <a:effectLst/>
                          <a:uFillTx/>
                          <a:latin typeface="Open Sans Regular"/>
                          <a:ea typeface="Open Sans Regular"/>
                          <a:cs typeface="Open Sans Regular"/>
                          <a:sym typeface="Open Sans Regular"/>
                        </a:rPr>
                        <a:t>Entire site at risk of flash flooding; 300,000 people at risk of slope collapse in monsoon season </a:t>
                      </a:r>
                    </a:p>
                  </a:txBody>
                  <a:tcPr/>
                </a:tc>
                <a:extLst>
                  <a:ext uri="{0D108BD9-81ED-4DB2-BD59-A6C34878D82A}">
                    <a16:rowId xmlns:a16="http://schemas.microsoft.com/office/drawing/2014/main" val="1421844517"/>
                  </a:ext>
                </a:extLst>
              </a:tr>
              <a:tr h="0">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en-US" sz="37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&lt;10 colony-forming unit (CFU)/100ml at point of delivery (e-coli contamination)</a:t>
                      </a:r>
                    </a:p>
                  </a:txBody>
                  <a:tcPr/>
                </a:tc>
                <a:tc>
                  <a:txBody>
                    <a:bodyPr/>
                    <a:lstStyle/>
                    <a:p>
                      <a:r>
                        <a:rPr kumimoji="0" lang="en-US" sz="3700" b="0" i="0" u="none" strike="noStrike" cap="none" spc="0" normalizeH="0" baseline="0" dirty="0">
                          <a:ln>
                            <a:noFill/>
                          </a:ln>
                          <a:solidFill>
                            <a:srgbClr val="FF0000"/>
                          </a:solidFill>
                          <a:effectLst/>
                          <a:uFillTx/>
                          <a:latin typeface="Open Sans Regular"/>
                          <a:sym typeface="Open Sans Bold"/>
                        </a:rPr>
                        <a:t>Around 50% of all water sources have &gt;10 CFU/100ml</a:t>
                      </a:r>
                      <a:endParaRPr kumimoji="0" lang="en-GB" sz="3700" b="0" i="0" u="none" strike="noStrike" cap="none" spc="0" normalizeH="0" baseline="0" dirty="0">
                        <a:ln>
                          <a:noFill/>
                        </a:ln>
                        <a:solidFill>
                          <a:srgbClr val="FF0000"/>
                        </a:solidFill>
                        <a:effectLst/>
                        <a:uFillTx/>
                        <a:latin typeface="Open Sans Regular"/>
                        <a:ea typeface="Open Sans" panose="020B0606030504020204" pitchFamily="34" charset="0"/>
                        <a:cs typeface="Open Sans" panose="020B0606030504020204" pitchFamily="34" charset="0"/>
                        <a:sym typeface="Open Sans Bold"/>
                      </a:endParaRPr>
                    </a:p>
                  </a:txBody>
                  <a:tcPr/>
                </a:tc>
                <a:extLst>
                  <a:ext uri="{0D108BD9-81ED-4DB2-BD59-A6C34878D82A}">
                    <a16:rowId xmlns:a16="http://schemas.microsoft.com/office/drawing/2014/main" val="1481281932"/>
                  </a:ext>
                </a:extLst>
              </a:tr>
              <a:tr h="532827">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en-US" sz="3700" b="0" i="0" u="none" strike="noStrike" cap="none" spc="0" normalizeH="0" baseline="0" dirty="0">
                          <a:ln>
                            <a:noFill/>
                          </a:ln>
                          <a:solidFill>
                            <a:srgbClr val="000000"/>
                          </a:solidFill>
                          <a:effectLst/>
                          <a:uFillTx/>
                          <a:latin typeface="Open Sans Regular"/>
                          <a:sym typeface="Open Sans Bold"/>
                        </a:rPr>
                        <a:t>250g soap per person per month</a:t>
                      </a:r>
                      <a:endParaRPr kumimoji="0" lang="en-GB" sz="3700" b="0" i="0" u="none" strike="noStrike" cap="none" spc="0" normalizeH="0" baseline="0" dirty="0">
                        <a:ln>
                          <a:noFill/>
                        </a:ln>
                        <a:solidFill>
                          <a:srgbClr val="000000"/>
                        </a:solidFill>
                        <a:effectLst/>
                        <a:uFillTx/>
                        <a:latin typeface="Open Sans Regular"/>
                        <a:ea typeface="Open Sans" panose="020B0606030504020204" pitchFamily="34" charset="0"/>
                        <a:cs typeface="Open Sans" panose="020B0606030504020204" pitchFamily="34" charset="0"/>
                        <a:sym typeface="Open Sans Bold"/>
                      </a:endParaRPr>
                    </a:p>
                  </a:txBody>
                  <a:tcPr/>
                </a:tc>
                <a:tc>
                  <a:txBody>
                    <a:bodyPr/>
                    <a:lstStyle/>
                    <a:p>
                      <a:pPr marL="0" marR="0" lvl="0" indent="0" algn="l" defTabSz="778972" rtl="0" eaLnBrk="1" fontAlgn="auto" latinLnBrk="0" hangingPunct="1">
                        <a:lnSpc>
                          <a:spcPct val="100000"/>
                        </a:lnSpc>
                        <a:spcBef>
                          <a:spcPts val="0"/>
                        </a:spcBef>
                        <a:spcAft>
                          <a:spcPts val="0"/>
                        </a:spcAft>
                        <a:buClrTx/>
                        <a:buSzTx/>
                        <a:buFontTx/>
                        <a:buNone/>
                        <a:tabLst/>
                        <a:defRPr/>
                      </a:pPr>
                      <a:r>
                        <a:rPr kumimoji="0" lang="en-US" sz="3700" b="0" i="0" u="none" strike="noStrike" cap="none" spc="0" normalizeH="0" baseline="0" dirty="0">
                          <a:ln>
                            <a:noFill/>
                          </a:ln>
                          <a:solidFill>
                            <a:srgbClr val="FF0000"/>
                          </a:solidFill>
                          <a:effectLst/>
                          <a:uFillTx/>
                          <a:latin typeface="Open Sans Regular"/>
                          <a:ea typeface="Open Sans Regular"/>
                          <a:cs typeface="Open Sans Regular"/>
                          <a:sym typeface="Open Sans Regular"/>
                        </a:rPr>
                        <a:t>“Soap is scarce”</a:t>
                      </a:r>
                    </a:p>
                  </a:txBody>
                  <a:tcPr/>
                </a:tc>
                <a:extLst>
                  <a:ext uri="{0D108BD9-81ED-4DB2-BD59-A6C34878D82A}">
                    <a16:rowId xmlns:a16="http://schemas.microsoft.com/office/drawing/2014/main" val="2372155242"/>
                  </a:ext>
                </a:extLst>
              </a:tr>
            </a:tbl>
          </a:graphicData>
        </a:graphic>
      </p:graphicFrame>
    </p:spTree>
    <p:extLst>
      <p:ext uri="{BB962C8B-B14F-4D97-AF65-F5344CB8AC3E}">
        <p14:creationId xmlns:p14="http://schemas.microsoft.com/office/powerpoint/2010/main" val="218099343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88B9E-FC85-4620-952C-F7D83DA38D68}"/>
              </a:ext>
            </a:extLst>
          </p:cNvPr>
          <p:cNvSpPr>
            <a:spLocks noGrp="1"/>
          </p:cNvSpPr>
          <p:nvPr>
            <p:ph type="title"/>
          </p:nvPr>
        </p:nvSpPr>
        <p:spPr>
          <a:xfrm>
            <a:off x="392704" y="70423"/>
            <a:ext cx="15814248" cy="1130300"/>
          </a:xfrm>
        </p:spPr>
        <p:txBody>
          <a:bodyPr>
            <a:normAutofit/>
          </a:bodyPr>
          <a:lstStyle/>
          <a:p>
            <a:r>
              <a:rPr lang="en-US" dirty="0">
                <a:solidFill>
                  <a:srgbClr val="000000"/>
                </a:solidFill>
              </a:rPr>
              <a:t>Water contamination was widespread</a:t>
            </a:r>
          </a:p>
        </p:txBody>
      </p:sp>
      <p:sp>
        <p:nvSpPr>
          <p:cNvPr id="3" name="Slide Number Placeholder 2">
            <a:extLst>
              <a:ext uri="{FF2B5EF4-FFF2-40B4-BE49-F238E27FC236}">
                <a16:creationId xmlns:a16="http://schemas.microsoft.com/office/drawing/2014/main" id="{477F786A-F659-4DE9-83FE-6ECD1B813554}"/>
              </a:ext>
            </a:extLst>
          </p:cNvPr>
          <p:cNvSpPr>
            <a:spLocks noGrp="1"/>
          </p:cNvSpPr>
          <p:nvPr>
            <p:ph type="sldNum" sz="quarter" idx="2"/>
          </p:nvPr>
        </p:nvSpPr>
        <p:spPr/>
        <p:txBody>
          <a:bodyPr/>
          <a:lstStyle/>
          <a:p>
            <a:fld id="{86CB4B4D-7CA3-9044-876B-883B54F8677D}" type="slidenum">
              <a:rPr lang="en-US" smtClean="0"/>
              <a:t>13</a:t>
            </a:fld>
            <a:endParaRPr lang="en-US" dirty="0"/>
          </a:p>
        </p:txBody>
      </p:sp>
      <p:pic>
        <p:nvPicPr>
          <p:cNvPr id="5" name="Picture 4">
            <a:extLst>
              <a:ext uri="{FF2B5EF4-FFF2-40B4-BE49-F238E27FC236}">
                <a16:creationId xmlns:a16="http://schemas.microsoft.com/office/drawing/2014/main" id="{5D1FE79F-DD1A-4CE7-9828-4ABF7D14A7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66359" y="1200723"/>
            <a:ext cx="14440593" cy="7326904"/>
          </a:xfrm>
          <a:prstGeom prst="rect">
            <a:avLst/>
          </a:prstGeom>
        </p:spPr>
      </p:pic>
      <p:sp>
        <p:nvSpPr>
          <p:cNvPr id="7" name="Rectangle 6">
            <a:extLst>
              <a:ext uri="{FF2B5EF4-FFF2-40B4-BE49-F238E27FC236}">
                <a16:creationId xmlns:a16="http://schemas.microsoft.com/office/drawing/2014/main" id="{CB3ADF79-DCFE-D846-9610-7998AD48D51A}"/>
              </a:ext>
            </a:extLst>
          </p:cNvPr>
          <p:cNvSpPr/>
          <p:nvPr/>
        </p:nvSpPr>
        <p:spPr>
          <a:xfrm>
            <a:off x="5486400" y="8552877"/>
            <a:ext cx="9739525" cy="707886"/>
          </a:xfrm>
          <a:prstGeom prst="rect">
            <a:avLst/>
          </a:prstGeom>
        </p:spPr>
        <p:txBody>
          <a:bodyPr wrap="square">
            <a:spAutoFit/>
          </a:bodyPr>
          <a:lstStyle/>
          <a:p>
            <a:pPr algn="r"/>
            <a:r>
              <a:rPr lang="en" sz="2000" dirty="0">
                <a:solidFill>
                  <a:srgbClr val="00B297"/>
                </a:solidFill>
              </a:rPr>
              <a:t> From </a:t>
            </a:r>
            <a:r>
              <a:rPr lang="en-GB" sz="2000" dirty="0">
                <a:solidFill>
                  <a:srgbClr val="00B297"/>
                </a:solidFill>
              </a:rPr>
              <a:t>Forcibly Displaced Myanmar Nationals (FDMNs) in Cox’s Bazar, Bangladesh: Health Sector Bulletin</a:t>
            </a:r>
            <a:r>
              <a:rPr lang="en" sz="2000" i="1" dirty="0">
                <a:solidFill>
                  <a:srgbClr val="00B297"/>
                </a:solidFill>
              </a:rPr>
              <a:t>,</a:t>
            </a:r>
            <a:r>
              <a:rPr lang="en" sz="2000" dirty="0">
                <a:solidFill>
                  <a:srgbClr val="00B297"/>
                </a:solidFill>
              </a:rPr>
              <a:t> 16 November – 31 December 2017 </a:t>
            </a:r>
          </a:p>
        </p:txBody>
      </p:sp>
    </p:spTree>
    <p:extLst>
      <p:ext uri="{BB962C8B-B14F-4D97-AF65-F5344CB8AC3E}">
        <p14:creationId xmlns:p14="http://schemas.microsoft.com/office/powerpoint/2010/main" val="186842078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76F84-E8D6-47B9-A19E-370C72038373}"/>
              </a:ext>
            </a:extLst>
          </p:cNvPr>
          <p:cNvSpPr>
            <a:spLocks noGrp="1"/>
          </p:cNvSpPr>
          <p:nvPr>
            <p:ph type="title"/>
          </p:nvPr>
        </p:nvSpPr>
        <p:spPr>
          <a:xfrm>
            <a:off x="447473" y="292384"/>
            <a:ext cx="13953493" cy="1130300"/>
          </a:xfrm>
        </p:spPr>
        <p:txBody>
          <a:bodyPr>
            <a:normAutofit fontScale="90000"/>
          </a:bodyPr>
          <a:lstStyle/>
          <a:p>
            <a:r>
              <a:rPr lang="en-US" dirty="0">
                <a:solidFill>
                  <a:srgbClr val="000000"/>
                </a:solidFill>
              </a:rPr>
              <a:t>Difficult sites, unsanitary conditions</a:t>
            </a:r>
          </a:p>
        </p:txBody>
      </p:sp>
      <p:sp>
        <p:nvSpPr>
          <p:cNvPr id="3" name="Slide Number Placeholder 2">
            <a:extLst>
              <a:ext uri="{FF2B5EF4-FFF2-40B4-BE49-F238E27FC236}">
                <a16:creationId xmlns:a16="http://schemas.microsoft.com/office/drawing/2014/main" id="{C28B8745-79A2-4682-BC6B-A3E739B4E63A}"/>
              </a:ext>
            </a:extLst>
          </p:cNvPr>
          <p:cNvSpPr>
            <a:spLocks noGrp="1"/>
          </p:cNvSpPr>
          <p:nvPr>
            <p:ph type="sldNum" sz="quarter" idx="2"/>
          </p:nvPr>
        </p:nvSpPr>
        <p:spPr/>
        <p:txBody>
          <a:bodyPr/>
          <a:lstStyle/>
          <a:p>
            <a:fld id="{86CB4B4D-7CA3-9044-876B-883B54F8677D}" type="slidenum">
              <a:rPr lang="en-US" smtClean="0"/>
              <a:t>14</a:t>
            </a:fld>
            <a:endParaRPr lang="en-US" dirty="0"/>
          </a:p>
        </p:txBody>
      </p:sp>
      <p:pic>
        <p:nvPicPr>
          <p:cNvPr id="5" name="Picture 4">
            <a:extLst>
              <a:ext uri="{FF2B5EF4-FFF2-40B4-BE49-F238E27FC236}">
                <a16:creationId xmlns:a16="http://schemas.microsoft.com/office/drawing/2014/main" id="{F60A747F-6A1E-4396-9DED-3F040E8482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69962" y="1993392"/>
            <a:ext cx="12122828" cy="6659156"/>
          </a:xfrm>
          <a:prstGeom prst="rect">
            <a:avLst/>
          </a:prstGeom>
        </p:spPr>
      </p:pic>
      <p:sp>
        <p:nvSpPr>
          <p:cNvPr id="6" name="TextBox 5">
            <a:extLst>
              <a:ext uri="{FF2B5EF4-FFF2-40B4-BE49-F238E27FC236}">
                <a16:creationId xmlns:a16="http://schemas.microsoft.com/office/drawing/2014/main" id="{42C2CC7B-1DF9-44D1-95A3-D1A1B366D139}"/>
              </a:ext>
            </a:extLst>
          </p:cNvPr>
          <p:cNvSpPr txBox="1"/>
          <p:nvPr/>
        </p:nvSpPr>
        <p:spPr>
          <a:xfrm>
            <a:off x="14325580" y="8758335"/>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
        <p:nvSpPr>
          <p:cNvPr id="7" name="TextBox 6">
            <a:extLst>
              <a:ext uri="{FF2B5EF4-FFF2-40B4-BE49-F238E27FC236}">
                <a16:creationId xmlns:a16="http://schemas.microsoft.com/office/drawing/2014/main" id="{11D90C80-B337-494F-B3C5-70D384044697}"/>
              </a:ext>
            </a:extLst>
          </p:cNvPr>
          <p:cNvSpPr txBox="1"/>
          <p:nvPr/>
        </p:nvSpPr>
        <p:spPr>
          <a:xfrm>
            <a:off x="447473" y="2544258"/>
            <a:ext cx="3945832" cy="3795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Area provided was very difficult, too steep and too wet, with many areas of open standing water.</a:t>
            </a:r>
          </a:p>
        </p:txBody>
      </p:sp>
    </p:spTree>
    <p:extLst>
      <p:ext uri="{BB962C8B-B14F-4D97-AF65-F5344CB8AC3E}">
        <p14:creationId xmlns:p14="http://schemas.microsoft.com/office/powerpoint/2010/main" val="281374530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8A7C0-A18F-4C0D-ACAD-3147AE303533}"/>
              </a:ext>
            </a:extLst>
          </p:cNvPr>
          <p:cNvSpPr>
            <a:spLocks noGrp="1"/>
          </p:cNvSpPr>
          <p:nvPr>
            <p:ph type="title"/>
          </p:nvPr>
        </p:nvSpPr>
        <p:spPr/>
        <p:txBody>
          <a:bodyPr>
            <a:normAutofit fontScale="90000"/>
          </a:bodyPr>
          <a:lstStyle/>
          <a:p>
            <a:r>
              <a:rPr lang="en-US" dirty="0">
                <a:solidFill>
                  <a:srgbClr val="000000"/>
                </a:solidFill>
              </a:rPr>
              <a:t>Latrines too close to shallow wells</a:t>
            </a:r>
          </a:p>
        </p:txBody>
      </p:sp>
      <p:sp>
        <p:nvSpPr>
          <p:cNvPr id="3" name="Slide Number Placeholder 2">
            <a:extLst>
              <a:ext uri="{FF2B5EF4-FFF2-40B4-BE49-F238E27FC236}">
                <a16:creationId xmlns:a16="http://schemas.microsoft.com/office/drawing/2014/main" id="{C8BCB680-D192-4B89-B85A-1710F73C43B4}"/>
              </a:ext>
            </a:extLst>
          </p:cNvPr>
          <p:cNvSpPr>
            <a:spLocks noGrp="1"/>
          </p:cNvSpPr>
          <p:nvPr>
            <p:ph type="sldNum" sz="quarter" idx="2"/>
          </p:nvPr>
        </p:nvSpPr>
        <p:spPr/>
        <p:txBody>
          <a:bodyPr/>
          <a:lstStyle/>
          <a:p>
            <a:fld id="{86CB4B4D-7CA3-9044-876B-883B54F8677D}" type="slidenum">
              <a:rPr lang="en-US" smtClean="0"/>
              <a:t>15</a:t>
            </a:fld>
            <a:endParaRPr lang="en-US" dirty="0"/>
          </a:p>
        </p:txBody>
      </p:sp>
      <p:pic>
        <p:nvPicPr>
          <p:cNvPr id="5" name="Picture 4">
            <a:extLst>
              <a:ext uri="{FF2B5EF4-FFF2-40B4-BE49-F238E27FC236}">
                <a16:creationId xmlns:a16="http://schemas.microsoft.com/office/drawing/2014/main" id="{8C3C34C2-D1A6-492F-AE4A-033EDB02C6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93506" y="1361872"/>
            <a:ext cx="12946758" cy="7155865"/>
          </a:xfrm>
          <a:prstGeom prst="rect">
            <a:avLst/>
          </a:prstGeom>
        </p:spPr>
      </p:pic>
      <p:sp>
        <p:nvSpPr>
          <p:cNvPr id="6" name="TextBox 5">
            <a:extLst>
              <a:ext uri="{FF2B5EF4-FFF2-40B4-BE49-F238E27FC236}">
                <a16:creationId xmlns:a16="http://schemas.microsoft.com/office/drawing/2014/main" id="{34F3BD6D-0E65-4FD5-A117-76493D67E53B}"/>
              </a:ext>
            </a:extLst>
          </p:cNvPr>
          <p:cNvSpPr txBox="1"/>
          <p:nvPr/>
        </p:nvSpPr>
        <p:spPr>
          <a:xfrm>
            <a:off x="14773053" y="8604382"/>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
        <p:nvSpPr>
          <p:cNvPr id="7" name="TextBox 6">
            <a:extLst>
              <a:ext uri="{FF2B5EF4-FFF2-40B4-BE49-F238E27FC236}">
                <a16:creationId xmlns:a16="http://schemas.microsoft.com/office/drawing/2014/main" id="{AEF2BBEE-51D2-44A6-9A38-59827F614906}"/>
              </a:ext>
            </a:extLst>
          </p:cNvPr>
          <p:cNvSpPr txBox="1"/>
          <p:nvPr/>
        </p:nvSpPr>
        <p:spPr>
          <a:xfrm>
            <a:off x="403334" y="1235863"/>
            <a:ext cx="3945832" cy="68736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Area provided was too small to meet site planning indicators – resulting in latrines, shallow wells, and people all being crowded together.</a:t>
            </a:r>
          </a:p>
        </p:txBody>
      </p:sp>
    </p:spTree>
    <p:extLst>
      <p:ext uri="{BB962C8B-B14F-4D97-AF65-F5344CB8AC3E}">
        <p14:creationId xmlns:p14="http://schemas.microsoft.com/office/powerpoint/2010/main" val="242859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65664-9990-4FDF-A2C3-FD294B950EF4}"/>
              </a:ext>
            </a:extLst>
          </p:cNvPr>
          <p:cNvSpPr>
            <a:spLocks noGrp="1"/>
          </p:cNvSpPr>
          <p:nvPr>
            <p:ph type="title"/>
          </p:nvPr>
        </p:nvSpPr>
        <p:spPr/>
        <p:txBody>
          <a:bodyPr/>
          <a:lstStyle/>
          <a:p>
            <a:r>
              <a:rPr lang="en-US" dirty="0">
                <a:solidFill>
                  <a:srgbClr val="000000"/>
                </a:solidFill>
              </a:rPr>
              <a:t>But, with lighting and drainage </a:t>
            </a:r>
          </a:p>
        </p:txBody>
      </p:sp>
      <p:sp>
        <p:nvSpPr>
          <p:cNvPr id="3" name="Slide Number Placeholder 2">
            <a:extLst>
              <a:ext uri="{FF2B5EF4-FFF2-40B4-BE49-F238E27FC236}">
                <a16:creationId xmlns:a16="http://schemas.microsoft.com/office/drawing/2014/main" id="{52D0CF67-DA8E-4AB6-B53B-C1B24CB3849F}"/>
              </a:ext>
            </a:extLst>
          </p:cNvPr>
          <p:cNvSpPr>
            <a:spLocks noGrp="1"/>
          </p:cNvSpPr>
          <p:nvPr>
            <p:ph type="sldNum" sz="quarter" idx="2"/>
          </p:nvPr>
        </p:nvSpPr>
        <p:spPr/>
        <p:txBody>
          <a:bodyPr/>
          <a:lstStyle/>
          <a:p>
            <a:fld id="{86CB4B4D-7CA3-9044-876B-883B54F8677D}" type="slidenum">
              <a:rPr lang="en-US" smtClean="0"/>
              <a:t>16</a:t>
            </a:fld>
            <a:endParaRPr lang="en-US" dirty="0"/>
          </a:p>
        </p:txBody>
      </p:sp>
      <p:pic>
        <p:nvPicPr>
          <p:cNvPr id="4" name="Picture 3" descr="A group of people on a dirt road&#10;&#10;Description generated with very high confidence">
            <a:extLst>
              <a:ext uri="{FF2B5EF4-FFF2-40B4-BE49-F238E27FC236}">
                <a16:creationId xmlns:a16="http://schemas.microsoft.com/office/drawing/2014/main" id="{A5795F17-9AAC-49F2-8D10-67A1CE2E0F5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11694" y="1204706"/>
            <a:ext cx="11328569" cy="7344188"/>
          </a:xfrm>
          <a:prstGeom prst="rect">
            <a:avLst/>
          </a:prstGeom>
        </p:spPr>
      </p:pic>
      <p:sp>
        <p:nvSpPr>
          <p:cNvPr id="5" name="TextBox 4">
            <a:extLst>
              <a:ext uri="{FF2B5EF4-FFF2-40B4-BE49-F238E27FC236}">
                <a16:creationId xmlns:a16="http://schemas.microsoft.com/office/drawing/2014/main" id="{539B57F9-872E-4326-9D08-BF48F29DA37B}"/>
              </a:ext>
            </a:extLst>
          </p:cNvPr>
          <p:cNvSpPr txBox="1"/>
          <p:nvPr/>
        </p:nvSpPr>
        <p:spPr>
          <a:xfrm>
            <a:off x="14568213" y="8604382"/>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
        <p:nvSpPr>
          <p:cNvPr id="6" name="TextBox 5">
            <a:extLst>
              <a:ext uri="{FF2B5EF4-FFF2-40B4-BE49-F238E27FC236}">
                <a16:creationId xmlns:a16="http://schemas.microsoft.com/office/drawing/2014/main" id="{067462B7-7F3B-4AA9-9400-FEEA19492AF5}"/>
              </a:ext>
            </a:extLst>
          </p:cNvPr>
          <p:cNvSpPr txBox="1"/>
          <p:nvPr/>
        </p:nvSpPr>
        <p:spPr>
          <a:xfrm>
            <a:off x="695160" y="2978844"/>
            <a:ext cx="4189074" cy="3795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sz="4000" dirty="0">
                <a:solidFill>
                  <a:srgbClr val="000000"/>
                </a:solidFill>
              </a:rPr>
              <a:t>Within a short time, lights, proper drainage around wells, and other improvements were made.</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166811270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F11F1-FF75-4364-BD6F-62CAA2DD78EE}"/>
              </a:ext>
            </a:extLst>
          </p:cNvPr>
          <p:cNvSpPr>
            <a:spLocks noGrp="1"/>
          </p:cNvSpPr>
          <p:nvPr>
            <p:ph type="title"/>
          </p:nvPr>
        </p:nvSpPr>
        <p:spPr>
          <a:xfrm>
            <a:off x="924044" y="1833161"/>
            <a:ext cx="8092928" cy="6654835"/>
          </a:xfrm>
        </p:spPr>
        <p:txBody>
          <a:bodyPr>
            <a:normAutofit fontScale="90000"/>
          </a:bodyPr>
          <a:lstStyle/>
          <a:p>
            <a:pPr marL="855663" indent="-855663"/>
            <a:r>
              <a:rPr lang="en-US" dirty="0">
                <a:solidFill>
                  <a:srgbClr val="000000"/>
                </a:solidFill>
              </a:rPr>
              <a:t>4. What Sphere </a:t>
            </a:r>
            <a:r>
              <a:rPr lang="en-US" u="sng" dirty="0">
                <a:solidFill>
                  <a:srgbClr val="000000"/>
                </a:solidFill>
              </a:rPr>
              <a:t>indicators</a:t>
            </a:r>
            <a:r>
              <a:rPr lang="en-US" dirty="0">
                <a:solidFill>
                  <a:srgbClr val="000000"/>
                </a:solidFill>
              </a:rPr>
              <a:t> for</a:t>
            </a:r>
            <a:br>
              <a:rPr lang="en-US" dirty="0">
                <a:solidFill>
                  <a:srgbClr val="000000"/>
                </a:solidFill>
              </a:rPr>
            </a:br>
            <a:r>
              <a:rPr lang="en-US" u="sng" dirty="0">
                <a:solidFill>
                  <a:srgbClr val="000000"/>
                </a:solidFill>
              </a:rPr>
              <a:t>food and health</a:t>
            </a:r>
            <a:r>
              <a:rPr lang="en-US" dirty="0">
                <a:solidFill>
                  <a:srgbClr val="000000"/>
                </a:solidFill>
              </a:rPr>
              <a:t> were </a:t>
            </a:r>
            <a:r>
              <a:rPr lang="en-US" u="sng" dirty="0">
                <a:solidFill>
                  <a:srgbClr val="000000"/>
                </a:solidFill>
              </a:rPr>
              <a:t>likely</a:t>
            </a:r>
            <a:r>
              <a:rPr lang="en-US" dirty="0">
                <a:solidFill>
                  <a:srgbClr val="000000"/>
                </a:solidFill>
              </a:rPr>
              <a:t> not met in these initial days and weeks?</a:t>
            </a:r>
          </a:p>
        </p:txBody>
      </p:sp>
      <p:sp>
        <p:nvSpPr>
          <p:cNvPr id="3" name="Slide Number Placeholder 2">
            <a:extLst>
              <a:ext uri="{FF2B5EF4-FFF2-40B4-BE49-F238E27FC236}">
                <a16:creationId xmlns:a16="http://schemas.microsoft.com/office/drawing/2014/main" id="{3C9DAB3B-B913-4545-ABE7-7F4AE63953FF}"/>
              </a:ext>
            </a:extLst>
          </p:cNvPr>
          <p:cNvSpPr>
            <a:spLocks noGrp="1"/>
          </p:cNvSpPr>
          <p:nvPr>
            <p:ph type="sldNum" sz="quarter" idx="2"/>
          </p:nvPr>
        </p:nvSpPr>
        <p:spPr/>
        <p:txBody>
          <a:bodyPr/>
          <a:lstStyle/>
          <a:p>
            <a:fld id="{86CB4B4D-7CA3-9044-876B-883B54F8677D}" type="slidenum">
              <a:rPr lang="en-US" smtClean="0"/>
              <a:t>17</a:t>
            </a:fld>
            <a:endParaRPr lang="en-US" dirty="0"/>
          </a:p>
        </p:txBody>
      </p:sp>
      <p:sp>
        <p:nvSpPr>
          <p:cNvPr id="5" name="TextBox 4">
            <a:extLst>
              <a:ext uri="{FF2B5EF4-FFF2-40B4-BE49-F238E27FC236}">
                <a16:creationId xmlns:a16="http://schemas.microsoft.com/office/drawing/2014/main" id="{65CA5FB2-C3B3-4F4D-BBC3-10EBDEFD818B}"/>
              </a:ext>
            </a:extLst>
          </p:cNvPr>
          <p:cNvSpPr txBox="1"/>
          <p:nvPr/>
        </p:nvSpPr>
        <p:spPr>
          <a:xfrm>
            <a:off x="11396671" y="1747738"/>
            <a:ext cx="2401298"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t>
            </a:r>
          </a:p>
        </p:txBody>
      </p:sp>
    </p:spTree>
    <p:extLst>
      <p:ext uri="{BB962C8B-B14F-4D97-AF65-F5344CB8AC3E}">
        <p14:creationId xmlns:p14="http://schemas.microsoft.com/office/powerpoint/2010/main" val="171208778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4DE37-1F04-4666-AEA8-9A690FF5CDBA}"/>
              </a:ext>
            </a:extLst>
          </p:cNvPr>
          <p:cNvSpPr>
            <a:spLocks noGrp="1"/>
          </p:cNvSpPr>
          <p:nvPr>
            <p:ph type="title"/>
          </p:nvPr>
        </p:nvSpPr>
        <p:spPr/>
        <p:txBody>
          <a:bodyPr/>
          <a:lstStyle/>
          <a:p>
            <a:r>
              <a:rPr lang="en-US" dirty="0">
                <a:solidFill>
                  <a:srgbClr val="000000"/>
                </a:solidFill>
              </a:rPr>
              <a:t>Some examples</a:t>
            </a:r>
          </a:p>
        </p:txBody>
      </p:sp>
      <p:sp>
        <p:nvSpPr>
          <p:cNvPr id="3" name="Slide Number Placeholder 2">
            <a:extLst>
              <a:ext uri="{FF2B5EF4-FFF2-40B4-BE49-F238E27FC236}">
                <a16:creationId xmlns:a16="http://schemas.microsoft.com/office/drawing/2014/main" id="{20015095-1B4F-427C-870D-6C48587DFF5A}"/>
              </a:ext>
            </a:extLst>
          </p:cNvPr>
          <p:cNvSpPr>
            <a:spLocks noGrp="1"/>
          </p:cNvSpPr>
          <p:nvPr>
            <p:ph type="sldNum" sz="quarter" idx="2"/>
          </p:nvPr>
        </p:nvSpPr>
        <p:spPr/>
        <p:txBody>
          <a:bodyPr/>
          <a:lstStyle/>
          <a:p>
            <a:fld id="{86CB4B4D-7CA3-9044-876B-883B54F8677D}" type="slidenum">
              <a:rPr lang="en-US" smtClean="0"/>
              <a:t>18</a:t>
            </a:fld>
            <a:endParaRPr lang="en-US" dirty="0"/>
          </a:p>
        </p:txBody>
      </p:sp>
      <p:sp>
        <p:nvSpPr>
          <p:cNvPr id="5" name="TextBox 4">
            <a:extLst>
              <a:ext uri="{FF2B5EF4-FFF2-40B4-BE49-F238E27FC236}">
                <a16:creationId xmlns:a16="http://schemas.microsoft.com/office/drawing/2014/main" id="{4187F480-8A64-47E3-93C2-29459995FEBB}"/>
              </a:ext>
            </a:extLst>
          </p:cNvPr>
          <p:cNvSpPr txBox="1"/>
          <p:nvPr/>
        </p:nvSpPr>
        <p:spPr>
          <a:xfrm>
            <a:off x="392703" y="1104894"/>
            <a:ext cx="8391227" cy="71198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800" b="1" dirty="0">
                <a:solidFill>
                  <a:srgbClr val="000000"/>
                </a:solidFill>
              </a:rPr>
              <a:t>Example Sphere indicators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of people receiving </a:t>
            </a:r>
            <a:b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b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2,100 kCal/day (guidance says to plan for this amount – adjusted to context)</a:t>
            </a:r>
            <a:endParaRPr lang="en-US" sz="3800" dirty="0">
              <a:solidFill>
                <a:srgbClr val="000000"/>
              </a:solidFill>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n-US" sz="3800" dirty="0">
                <a:solidFill>
                  <a:srgbClr val="000000"/>
                </a:solidFill>
              </a:rPr>
              <a:t>Emergency threshold defined as crude mortality rate (CMR) </a:t>
            </a:r>
            <a:br>
              <a:rPr lang="en-US" sz="3800" dirty="0">
                <a:solidFill>
                  <a:srgbClr val="000000"/>
                </a:solidFill>
              </a:rPr>
            </a:br>
            <a:r>
              <a:rPr lang="en-US" sz="3800" dirty="0">
                <a:solidFill>
                  <a:srgbClr val="000000"/>
                </a:solidFill>
              </a:rPr>
              <a:t>&gt;1 death per 10,000 people per day</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n-US" sz="3800" dirty="0">
                <a:solidFill>
                  <a:srgbClr val="000000"/>
                </a:solidFill>
              </a:rPr>
              <a:t>Measles vaccination rate &gt;95% for children 6 months to 15 years old</a:t>
            </a:r>
            <a:endPar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
        <p:nvSpPr>
          <p:cNvPr id="6" name="TextBox 5">
            <a:extLst>
              <a:ext uri="{FF2B5EF4-FFF2-40B4-BE49-F238E27FC236}">
                <a16:creationId xmlns:a16="http://schemas.microsoft.com/office/drawing/2014/main" id="{0D1845F7-7912-44FB-84B6-501962C07A16}"/>
              </a:ext>
            </a:extLst>
          </p:cNvPr>
          <p:cNvSpPr txBox="1"/>
          <p:nvPr/>
        </p:nvSpPr>
        <p:spPr>
          <a:xfrm>
            <a:off x="8783930" y="1104894"/>
            <a:ext cx="8391227" cy="71198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800" b="1" dirty="0">
                <a:solidFill>
                  <a:srgbClr val="000000"/>
                </a:solidFill>
              </a:rPr>
              <a:t>As assessed in early 2018</a:t>
            </a:r>
          </a:p>
          <a:p>
            <a:pPr marL="0" marR="0" indent="0" algn="ctr" defTabSz="584200" rtl="0" fontAlgn="auto" latinLnBrk="0" hangingPunct="0">
              <a:lnSpc>
                <a:spcPct val="100000"/>
              </a:lnSpc>
              <a:spcBef>
                <a:spcPts val="0"/>
              </a:spcBef>
              <a:spcAft>
                <a:spcPts val="0"/>
              </a:spcAft>
              <a:buClrTx/>
              <a:buSzTx/>
              <a:buFontTx/>
              <a:buNone/>
              <a:tabLst/>
            </a:pPr>
            <a:endParaRPr lang="en-US" sz="3800" b="1" dirty="0">
              <a:solidFill>
                <a:srgbClr val="000000"/>
              </a:solidFill>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800" b="0" i="0" u="none" strike="noStrike" cap="none" spc="0" normalizeH="0" baseline="0" dirty="0">
                <a:ln>
                  <a:noFill/>
                </a:ln>
                <a:solidFill>
                  <a:srgbClr val="FF0000"/>
                </a:solidFill>
                <a:effectLst/>
                <a:uFillTx/>
                <a:sym typeface="Open Sans Regular"/>
              </a:rPr>
              <a:t>Initial</a:t>
            </a:r>
            <a:r>
              <a:rPr kumimoji="0" lang="en-US" sz="3800" b="0" i="0" u="none" strike="noStrike" cap="none" spc="0" normalizeH="0" dirty="0">
                <a:ln>
                  <a:noFill/>
                </a:ln>
                <a:solidFill>
                  <a:srgbClr val="FF0000"/>
                </a:solidFill>
                <a:effectLst/>
                <a:uFillTx/>
                <a:sym typeface="Open Sans Regular"/>
              </a:rPr>
              <a:t> food distributions amounted to around 1,755 kCal</a:t>
            </a:r>
            <a:r>
              <a:rPr lang="en-US" sz="3800" dirty="0">
                <a:solidFill>
                  <a:srgbClr val="FF0000"/>
                </a:solidFill>
              </a:rPr>
              <a:t> per </a:t>
            </a:r>
            <a:r>
              <a:rPr kumimoji="0" lang="en-US" sz="3800" b="0" i="0" u="none" strike="noStrike" cap="none" spc="0" normalizeH="0" dirty="0">
                <a:ln>
                  <a:noFill/>
                </a:ln>
                <a:solidFill>
                  <a:srgbClr val="FF0000"/>
                </a:solidFill>
                <a:effectLst/>
                <a:uFillTx/>
                <a:sym typeface="Open Sans Regular"/>
              </a:rPr>
              <a:t>person</a:t>
            </a:r>
            <a:r>
              <a:rPr lang="en-US" sz="3800" dirty="0">
                <a:solidFill>
                  <a:srgbClr val="FF0000"/>
                </a:solidFill>
              </a:rPr>
              <a:t> per </a:t>
            </a:r>
            <a:r>
              <a:rPr kumimoji="0" lang="en-US" sz="3800" b="0" i="0" u="none" strike="noStrike" cap="none" spc="0" normalizeH="0" dirty="0">
                <a:ln>
                  <a:noFill/>
                </a:ln>
                <a:solidFill>
                  <a:srgbClr val="FF0000"/>
                </a:solidFill>
                <a:effectLst/>
                <a:uFillTx/>
                <a:sym typeface="Open Sans Regular"/>
              </a:rPr>
              <a:t>day</a:t>
            </a:r>
            <a:br>
              <a:rPr kumimoji="0" lang="en-US" sz="3800" b="0" i="0" u="none" strike="noStrike" cap="none" spc="0" normalizeH="0" dirty="0">
                <a:ln>
                  <a:noFill/>
                </a:ln>
                <a:solidFill>
                  <a:srgbClr val="FF0000"/>
                </a:solidFill>
                <a:effectLst/>
                <a:uFillTx/>
                <a:sym typeface="Open Sans Regular"/>
              </a:rPr>
            </a:br>
            <a:endParaRPr kumimoji="0" lang="en-US" sz="3800" b="0" i="0" u="none" strike="noStrike" cap="none" spc="0" normalizeH="0" dirty="0">
              <a:ln>
                <a:noFill/>
              </a:ln>
              <a:solidFill>
                <a:srgbClr val="006600"/>
              </a:solidFill>
              <a:effectLst/>
              <a:uFillTx/>
              <a:sym typeface="Open Sans Regular"/>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800" b="0" i="0" u="none" strike="noStrike" cap="none" spc="0" normalizeH="0" baseline="0" dirty="0">
                <a:ln>
                  <a:noFill/>
                </a:ln>
                <a:solidFill>
                  <a:srgbClr val="006600"/>
                </a:solidFill>
                <a:effectLst/>
                <a:uFillTx/>
                <a:sym typeface="Open Sans Regular"/>
              </a:rPr>
              <a:t>CMR was reduced from a high of </a:t>
            </a:r>
            <a:br>
              <a:rPr kumimoji="0" lang="en-US" sz="3800" b="0" i="0" u="none" strike="noStrike" cap="none" spc="0" normalizeH="0" baseline="0" dirty="0">
                <a:ln>
                  <a:noFill/>
                </a:ln>
                <a:solidFill>
                  <a:srgbClr val="006600"/>
                </a:solidFill>
                <a:effectLst/>
                <a:uFillTx/>
                <a:sym typeface="Open Sans Regular"/>
              </a:rPr>
            </a:br>
            <a:r>
              <a:rPr lang="en-US" sz="3800" dirty="0">
                <a:solidFill>
                  <a:srgbClr val="006600"/>
                </a:solidFill>
              </a:rPr>
              <a:t>1.2 per 10,000 people per day in September 2017 to 0.67 per </a:t>
            </a:r>
            <a:br>
              <a:rPr lang="en-US" sz="3800" dirty="0">
                <a:solidFill>
                  <a:srgbClr val="006600"/>
                </a:solidFill>
              </a:rPr>
            </a:br>
            <a:r>
              <a:rPr lang="en-US" sz="3800" dirty="0">
                <a:solidFill>
                  <a:srgbClr val="006600"/>
                </a:solidFill>
              </a:rPr>
              <a:t>10,000 people per day</a:t>
            </a:r>
            <a:endParaRPr kumimoji="0" lang="en-US" sz="3800" b="0" i="0" u="none" strike="noStrike" cap="none" spc="0" normalizeH="0" baseline="0" dirty="0">
              <a:ln>
                <a:noFill/>
              </a:ln>
              <a:solidFill>
                <a:srgbClr val="006600"/>
              </a:solidFill>
              <a:effectLst/>
              <a:uFillTx/>
              <a:sym typeface="Open Sans Regular"/>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3800" b="0" i="0" u="none" strike="noStrike" cap="none" spc="0" normalizeH="0" baseline="0" dirty="0">
                <a:ln>
                  <a:noFill/>
                </a:ln>
                <a:solidFill>
                  <a:srgbClr val="006600"/>
                </a:solidFill>
                <a:effectLst/>
                <a:uFillTx/>
                <a:sym typeface="Open Sans Regular"/>
              </a:rPr>
              <a:t>Vaccination rate was 96% by January 2019</a:t>
            </a:r>
          </a:p>
        </p:txBody>
      </p:sp>
    </p:spTree>
    <p:extLst>
      <p:ext uri="{BB962C8B-B14F-4D97-AF65-F5344CB8AC3E}">
        <p14:creationId xmlns:p14="http://schemas.microsoft.com/office/powerpoint/2010/main" val="21510544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43291-122D-4851-BF75-6A02A79763D9}"/>
              </a:ext>
            </a:extLst>
          </p:cNvPr>
          <p:cNvSpPr>
            <a:spLocks noGrp="1"/>
          </p:cNvSpPr>
          <p:nvPr>
            <p:ph type="title"/>
          </p:nvPr>
        </p:nvSpPr>
        <p:spPr>
          <a:xfrm>
            <a:off x="392704" y="70423"/>
            <a:ext cx="16533424" cy="1130300"/>
          </a:xfrm>
        </p:spPr>
        <p:txBody>
          <a:bodyPr>
            <a:normAutofit/>
          </a:bodyPr>
          <a:lstStyle/>
          <a:p>
            <a:r>
              <a:rPr lang="en-US" dirty="0">
                <a:solidFill>
                  <a:srgbClr val="000000"/>
                </a:solidFill>
              </a:rPr>
              <a:t>Food distribution poster – early 2018</a:t>
            </a:r>
          </a:p>
        </p:txBody>
      </p:sp>
      <p:sp>
        <p:nvSpPr>
          <p:cNvPr id="3" name="Slide Number Placeholder 2">
            <a:extLst>
              <a:ext uri="{FF2B5EF4-FFF2-40B4-BE49-F238E27FC236}">
                <a16:creationId xmlns:a16="http://schemas.microsoft.com/office/drawing/2014/main" id="{3BC60B3C-BE86-467E-82FD-06019311EC86}"/>
              </a:ext>
            </a:extLst>
          </p:cNvPr>
          <p:cNvSpPr>
            <a:spLocks noGrp="1"/>
          </p:cNvSpPr>
          <p:nvPr>
            <p:ph type="sldNum" sz="quarter" idx="2"/>
          </p:nvPr>
        </p:nvSpPr>
        <p:spPr/>
        <p:txBody>
          <a:bodyPr/>
          <a:lstStyle/>
          <a:p>
            <a:fld id="{86CB4B4D-7CA3-9044-876B-883B54F8677D}" type="slidenum">
              <a:rPr lang="en-US" smtClean="0"/>
              <a:t>19</a:t>
            </a:fld>
            <a:endParaRPr lang="en-US" dirty="0"/>
          </a:p>
        </p:txBody>
      </p:sp>
      <p:pic>
        <p:nvPicPr>
          <p:cNvPr id="5" name="Picture 4">
            <a:extLst>
              <a:ext uri="{FF2B5EF4-FFF2-40B4-BE49-F238E27FC236}">
                <a16:creationId xmlns:a16="http://schemas.microsoft.com/office/drawing/2014/main" id="{BDBF7901-E725-4E82-89B5-D889F952F1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89520" y="1310076"/>
            <a:ext cx="12650743" cy="7390137"/>
          </a:xfrm>
          <a:prstGeom prst="rect">
            <a:avLst/>
          </a:prstGeom>
        </p:spPr>
      </p:pic>
      <p:sp>
        <p:nvSpPr>
          <p:cNvPr id="6" name="TextBox 5">
            <a:extLst>
              <a:ext uri="{FF2B5EF4-FFF2-40B4-BE49-F238E27FC236}">
                <a16:creationId xmlns:a16="http://schemas.microsoft.com/office/drawing/2014/main" id="{F453FA71-12C4-4CB7-9474-F5D8517AA46F}"/>
              </a:ext>
            </a:extLst>
          </p:cNvPr>
          <p:cNvSpPr txBox="1"/>
          <p:nvPr/>
        </p:nvSpPr>
        <p:spPr>
          <a:xfrm>
            <a:off x="14597640" y="8840343"/>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
        <p:nvSpPr>
          <p:cNvPr id="7" name="TextBox 6">
            <a:extLst>
              <a:ext uri="{FF2B5EF4-FFF2-40B4-BE49-F238E27FC236}">
                <a16:creationId xmlns:a16="http://schemas.microsoft.com/office/drawing/2014/main" id="{9746394E-6684-4CEE-BF28-7F9CF82395FE}"/>
              </a:ext>
            </a:extLst>
          </p:cNvPr>
          <p:cNvSpPr txBox="1"/>
          <p:nvPr/>
        </p:nvSpPr>
        <p:spPr>
          <a:xfrm>
            <a:off x="392704" y="2055515"/>
            <a:ext cx="4038695"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Food distributions were designed for different family sizes, and based on what could realistically be provided and managed.</a:t>
            </a:r>
          </a:p>
        </p:txBody>
      </p:sp>
    </p:spTree>
    <p:extLst>
      <p:ext uri="{BB962C8B-B14F-4D97-AF65-F5344CB8AC3E}">
        <p14:creationId xmlns:p14="http://schemas.microsoft.com/office/powerpoint/2010/main" val="283323397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667512" y="2080260"/>
            <a:ext cx="10200250" cy="7168896"/>
          </a:xfrm>
        </p:spPr>
        <p:txBody>
          <a:bodyPr>
            <a:normAutofit lnSpcReduction="10000"/>
          </a:bodyPr>
          <a:lstStyle/>
          <a:p>
            <a:pPr lvl="0"/>
            <a:r>
              <a:rPr lang="en-GB" dirty="0"/>
              <a:t>Use the Sphere Handbook to find appropriate guidance for practical issues in difficult field situations</a:t>
            </a:r>
            <a:endParaRPr lang="de-DE" dirty="0"/>
          </a:p>
          <a:p>
            <a:pPr lvl="0"/>
            <a:r>
              <a:rPr lang="en-GB" dirty="0"/>
              <a:t>Distinguish between the field application of the Sphere standards, and the indicators that can be used to assess them</a:t>
            </a:r>
            <a:endParaRPr lang="de-DE" dirty="0"/>
          </a:p>
          <a:p>
            <a:r>
              <a:rPr lang="en-GB" dirty="0"/>
              <a:t>Identify some of the typical obstacles in meeting Sphere standards and indicators, and describe strategies for dealing with them</a:t>
            </a:r>
            <a:endParaRPr lang="en-US" dirty="0"/>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2</a:t>
            </a:fld>
            <a:endParaRPr lang="en-US" dirty="0"/>
          </a:p>
        </p:txBody>
      </p:sp>
      <p:sp>
        <p:nvSpPr>
          <p:cNvPr id="5" name="Title">
            <a:extLst>
              <a:ext uri="{FF2B5EF4-FFF2-40B4-BE49-F238E27FC236}">
                <a16:creationId xmlns:a16="http://schemas.microsoft.com/office/drawing/2014/main" id="{3230DA38-1F8A-4DB0-AF41-8AA26EC93862}"/>
              </a:ext>
            </a:extLst>
          </p:cNvPr>
          <p:cNvSpPr txBox="1">
            <a:spLocks noGrp="1"/>
          </p:cNvSpPr>
          <p:nvPr>
            <p:ph type="title"/>
          </p:nvPr>
        </p:nvSpPr>
        <p:spPr>
          <a:xfrm>
            <a:off x="7215447" y="504444"/>
            <a:ext cx="8737352" cy="1130300"/>
          </a:xfrm>
          <a:prstGeom prst="rect">
            <a:avLst/>
          </a:prstGeom>
        </p:spPr>
        <p:txBody>
          <a:bodyPr>
            <a:noAutofit/>
          </a:bodyPr>
          <a:lstStyle/>
          <a:p>
            <a:r>
              <a:rPr lang="en-US" sz="4000" dirty="0">
                <a:solidFill>
                  <a:srgbClr val="000000"/>
                </a:solidFill>
              </a:rPr>
              <a:t>At the end of this session you will be able to:</a:t>
            </a:r>
            <a:br>
              <a:rPr lang="en-US" sz="4000" dirty="0">
                <a:solidFill>
                  <a:srgbClr val="000000"/>
                </a:solidFill>
              </a:rPr>
            </a:br>
            <a:endParaRPr sz="4000" dirty="0">
              <a:solidFill>
                <a:srgbClr val="000000"/>
              </a:solidFill>
            </a:endParaRPr>
          </a:p>
        </p:txBody>
      </p:sp>
    </p:spTree>
    <p:extLst>
      <p:ext uri="{BB962C8B-B14F-4D97-AF65-F5344CB8AC3E}">
        <p14:creationId xmlns:p14="http://schemas.microsoft.com/office/powerpoint/2010/main" val="15425651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0E90A-A798-4D82-806D-41E98A28F020}"/>
              </a:ext>
            </a:extLst>
          </p:cNvPr>
          <p:cNvSpPr>
            <a:spLocks noGrp="1"/>
          </p:cNvSpPr>
          <p:nvPr>
            <p:ph type="title"/>
          </p:nvPr>
        </p:nvSpPr>
        <p:spPr>
          <a:xfrm>
            <a:off x="171987" y="70423"/>
            <a:ext cx="17327737" cy="1130300"/>
          </a:xfrm>
        </p:spPr>
        <p:txBody>
          <a:bodyPr>
            <a:normAutofit fontScale="90000"/>
          </a:bodyPr>
          <a:lstStyle/>
          <a:p>
            <a:r>
              <a:rPr lang="en-GB" dirty="0">
                <a:solidFill>
                  <a:srgbClr val="000000"/>
                </a:solidFill>
              </a:rPr>
              <a:t>Information point at refugee reception centre</a:t>
            </a:r>
          </a:p>
        </p:txBody>
      </p:sp>
      <p:sp>
        <p:nvSpPr>
          <p:cNvPr id="3" name="Slide Number Placeholder 2">
            <a:extLst>
              <a:ext uri="{FF2B5EF4-FFF2-40B4-BE49-F238E27FC236}">
                <a16:creationId xmlns:a16="http://schemas.microsoft.com/office/drawing/2014/main" id="{7AE39288-2C01-45E2-BE31-61708F76632D}"/>
              </a:ext>
            </a:extLst>
          </p:cNvPr>
          <p:cNvSpPr>
            <a:spLocks noGrp="1"/>
          </p:cNvSpPr>
          <p:nvPr>
            <p:ph type="sldNum" sz="quarter" idx="2"/>
          </p:nvPr>
        </p:nvSpPr>
        <p:spPr/>
        <p:txBody>
          <a:bodyPr/>
          <a:lstStyle/>
          <a:p>
            <a:fld id="{86CB4B4D-7CA3-9044-876B-883B54F8677D}" type="slidenum">
              <a:rPr lang="en-US" smtClean="0"/>
              <a:t>20</a:t>
            </a:fld>
            <a:endParaRPr lang="en-US" dirty="0"/>
          </a:p>
        </p:txBody>
      </p:sp>
      <p:pic>
        <p:nvPicPr>
          <p:cNvPr id="5" name="Picture 4">
            <a:extLst>
              <a:ext uri="{FF2B5EF4-FFF2-40B4-BE49-F238E27FC236}">
                <a16:creationId xmlns:a16="http://schemas.microsoft.com/office/drawing/2014/main" id="{8DD42D59-8CD2-46F1-B185-34BCB29D9A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23393" y="1168639"/>
            <a:ext cx="15416870" cy="7203424"/>
          </a:xfrm>
          <a:prstGeom prst="rect">
            <a:avLst/>
          </a:prstGeom>
        </p:spPr>
      </p:pic>
      <p:sp>
        <p:nvSpPr>
          <p:cNvPr id="6" name="TextBox 5">
            <a:extLst>
              <a:ext uri="{FF2B5EF4-FFF2-40B4-BE49-F238E27FC236}">
                <a16:creationId xmlns:a16="http://schemas.microsoft.com/office/drawing/2014/main" id="{A329E70B-85B2-4D82-8131-90AE239F20CF}"/>
              </a:ext>
            </a:extLst>
          </p:cNvPr>
          <p:cNvSpPr txBox="1"/>
          <p:nvPr/>
        </p:nvSpPr>
        <p:spPr>
          <a:xfrm>
            <a:off x="14571853" y="8504329"/>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err="1">
                <a:solidFill>
                  <a:srgbClr val="00B297"/>
                </a:solidFill>
              </a:rPr>
              <a:t>InterWorks</a:t>
            </a:r>
            <a:r>
              <a:rPr lang="en-US" sz="2000" dirty="0">
                <a:solidFill>
                  <a:srgbClr val="00B297"/>
                </a:solidFill>
              </a:rPr>
              <a:t>/Jim Good</a:t>
            </a:r>
          </a:p>
        </p:txBody>
      </p:sp>
    </p:spTree>
    <p:extLst>
      <p:ext uri="{BB962C8B-B14F-4D97-AF65-F5344CB8AC3E}">
        <p14:creationId xmlns:p14="http://schemas.microsoft.com/office/powerpoint/2010/main" val="172718330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B242E-6D8D-4BD0-9734-92B21204F6FA}"/>
              </a:ext>
            </a:extLst>
          </p:cNvPr>
          <p:cNvSpPr>
            <a:spLocks noGrp="1"/>
          </p:cNvSpPr>
          <p:nvPr>
            <p:ph type="title"/>
          </p:nvPr>
        </p:nvSpPr>
        <p:spPr>
          <a:xfrm>
            <a:off x="374416" y="323402"/>
            <a:ext cx="16261049" cy="1130300"/>
          </a:xfrm>
        </p:spPr>
        <p:txBody>
          <a:bodyPr>
            <a:normAutofit fontScale="90000"/>
          </a:bodyPr>
          <a:lstStyle/>
          <a:p>
            <a:r>
              <a:rPr lang="en-US" dirty="0">
                <a:solidFill>
                  <a:srgbClr val="000000"/>
                </a:solidFill>
              </a:rPr>
              <a:t>Medical services – clinics and ambulances</a:t>
            </a:r>
          </a:p>
        </p:txBody>
      </p:sp>
      <p:sp>
        <p:nvSpPr>
          <p:cNvPr id="3" name="Slide Number Placeholder 2">
            <a:extLst>
              <a:ext uri="{FF2B5EF4-FFF2-40B4-BE49-F238E27FC236}">
                <a16:creationId xmlns:a16="http://schemas.microsoft.com/office/drawing/2014/main" id="{22CE8C9B-6D34-4793-9CD2-AD153728623F}"/>
              </a:ext>
            </a:extLst>
          </p:cNvPr>
          <p:cNvSpPr>
            <a:spLocks noGrp="1"/>
          </p:cNvSpPr>
          <p:nvPr>
            <p:ph type="sldNum" sz="quarter" idx="2"/>
          </p:nvPr>
        </p:nvSpPr>
        <p:spPr/>
        <p:txBody>
          <a:bodyPr/>
          <a:lstStyle/>
          <a:p>
            <a:fld id="{86CB4B4D-7CA3-9044-876B-883B54F8677D}" type="slidenum">
              <a:rPr lang="en-US" smtClean="0"/>
              <a:t>21</a:t>
            </a:fld>
            <a:endParaRPr lang="en-US" dirty="0"/>
          </a:p>
        </p:txBody>
      </p:sp>
      <p:pic>
        <p:nvPicPr>
          <p:cNvPr id="4" name="Picture 3" descr="A group of people riding on the back of a truck&#10;&#10;Description generated with high confidence">
            <a:extLst>
              <a:ext uri="{FF2B5EF4-FFF2-40B4-BE49-F238E27FC236}">
                <a16:creationId xmlns:a16="http://schemas.microsoft.com/office/drawing/2014/main" id="{931DB074-9912-4560-9A77-41F98ED5CD4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9805"/>
          <a:stretch/>
        </p:blipFill>
        <p:spPr>
          <a:xfrm>
            <a:off x="28021" y="1602707"/>
            <a:ext cx="17284220" cy="7262341"/>
          </a:xfrm>
          <a:prstGeom prst="rect">
            <a:avLst/>
          </a:prstGeom>
        </p:spPr>
      </p:pic>
      <p:sp>
        <p:nvSpPr>
          <p:cNvPr id="5" name="TextBox 4">
            <a:extLst>
              <a:ext uri="{FF2B5EF4-FFF2-40B4-BE49-F238E27FC236}">
                <a16:creationId xmlns:a16="http://schemas.microsoft.com/office/drawing/2014/main" id="{778EB78E-1B4C-4168-B089-942855B664E3}"/>
              </a:ext>
            </a:extLst>
          </p:cNvPr>
          <p:cNvSpPr txBox="1"/>
          <p:nvPr/>
        </p:nvSpPr>
        <p:spPr>
          <a:xfrm>
            <a:off x="14745031" y="8355156"/>
            <a:ext cx="234519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000" dirty="0">
                <a:solidFill>
                  <a:srgbClr val="00B297"/>
                </a:solidFill>
              </a:rPr>
              <a:t>InterWorks/Jim Good</a:t>
            </a:r>
          </a:p>
        </p:txBody>
      </p:sp>
    </p:spTree>
    <p:extLst>
      <p:ext uri="{BB962C8B-B14F-4D97-AF65-F5344CB8AC3E}">
        <p14:creationId xmlns:p14="http://schemas.microsoft.com/office/powerpoint/2010/main" val="409415259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04918-D104-4A3D-9611-5D8F7832DE47}"/>
              </a:ext>
            </a:extLst>
          </p:cNvPr>
          <p:cNvSpPr>
            <a:spLocks noGrp="1"/>
          </p:cNvSpPr>
          <p:nvPr>
            <p:ph type="title"/>
          </p:nvPr>
        </p:nvSpPr>
        <p:spPr>
          <a:xfrm>
            <a:off x="1108160" y="1468517"/>
            <a:ext cx="15259527" cy="6049883"/>
          </a:xfrm>
        </p:spPr>
        <p:txBody>
          <a:bodyPr>
            <a:normAutofit/>
          </a:bodyPr>
          <a:lstStyle/>
          <a:p>
            <a:r>
              <a:rPr lang="en-US" dirty="0">
                <a:solidFill>
                  <a:srgbClr val="000000"/>
                </a:solidFill>
              </a:rPr>
              <a:t>How do we deal with the reality that Sphere standards cannot be achieved?</a:t>
            </a:r>
            <a:br>
              <a:rPr lang="en-US" dirty="0">
                <a:solidFill>
                  <a:srgbClr val="000000"/>
                </a:solidFill>
              </a:rPr>
            </a:br>
            <a:br>
              <a:rPr lang="en-US" dirty="0">
                <a:solidFill>
                  <a:srgbClr val="000000"/>
                </a:solidFill>
              </a:rPr>
            </a:br>
            <a:r>
              <a:rPr lang="en-US" dirty="0">
                <a:solidFill>
                  <a:srgbClr val="000000"/>
                </a:solidFill>
              </a:rPr>
              <a:t>What does “using Sphere in context” mean to you?</a:t>
            </a:r>
          </a:p>
        </p:txBody>
      </p:sp>
      <p:sp>
        <p:nvSpPr>
          <p:cNvPr id="3" name="Slide Number Placeholder 2">
            <a:extLst>
              <a:ext uri="{FF2B5EF4-FFF2-40B4-BE49-F238E27FC236}">
                <a16:creationId xmlns:a16="http://schemas.microsoft.com/office/drawing/2014/main" id="{746BA320-61A5-41C8-8EA5-9710256C6443}"/>
              </a:ext>
            </a:extLst>
          </p:cNvPr>
          <p:cNvSpPr>
            <a:spLocks noGrp="1"/>
          </p:cNvSpPr>
          <p:nvPr>
            <p:ph type="sldNum" sz="quarter" idx="2"/>
          </p:nvPr>
        </p:nvSpPr>
        <p:spPr/>
        <p:txBody>
          <a:bodyPr/>
          <a:lstStyle/>
          <a:p>
            <a:fld id="{86CB4B4D-7CA3-9044-876B-883B54F8677D}" type="slidenum">
              <a:rPr lang="en-US" smtClean="0"/>
              <a:t>22</a:t>
            </a:fld>
            <a:endParaRPr lang="en-US" dirty="0"/>
          </a:p>
        </p:txBody>
      </p:sp>
    </p:spTree>
    <p:extLst>
      <p:ext uri="{BB962C8B-B14F-4D97-AF65-F5344CB8AC3E}">
        <p14:creationId xmlns:p14="http://schemas.microsoft.com/office/powerpoint/2010/main" val="241391954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7396-997B-47A5-9BE6-023EADCE9E50}"/>
              </a:ext>
            </a:extLst>
          </p:cNvPr>
          <p:cNvSpPr>
            <a:spLocks noGrp="1"/>
          </p:cNvSpPr>
          <p:nvPr>
            <p:ph type="title"/>
          </p:nvPr>
        </p:nvSpPr>
        <p:spPr>
          <a:xfrm>
            <a:off x="392704" y="138157"/>
            <a:ext cx="16572334" cy="1130300"/>
          </a:xfrm>
        </p:spPr>
        <p:txBody>
          <a:bodyPr>
            <a:normAutofit fontScale="90000"/>
          </a:bodyPr>
          <a:lstStyle/>
          <a:p>
            <a:r>
              <a:rPr lang="en-US" dirty="0">
                <a:solidFill>
                  <a:srgbClr val="000000"/>
                </a:solidFill>
              </a:rPr>
              <a:t>Standards, indicators, and their use in context</a:t>
            </a:r>
          </a:p>
        </p:txBody>
      </p:sp>
      <p:sp>
        <p:nvSpPr>
          <p:cNvPr id="3" name="Slide Number Placeholder 2">
            <a:extLst>
              <a:ext uri="{FF2B5EF4-FFF2-40B4-BE49-F238E27FC236}">
                <a16:creationId xmlns:a16="http://schemas.microsoft.com/office/drawing/2014/main" id="{DCE46E05-E255-4C51-85B5-524497F4950D}"/>
              </a:ext>
            </a:extLst>
          </p:cNvPr>
          <p:cNvSpPr>
            <a:spLocks noGrp="1"/>
          </p:cNvSpPr>
          <p:nvPr>
            <p:ph type="sldNum" sz="quarter" idx="2"/>
          </p:nvPr>
        </p:nvSpPr>
        <p:spPr/>
        <p:txBody>
          <a:bodyPr/>
          <a:lstStyle/>
          <a:p>
            <a:fld id="{86CB4B4D-7CA3-9044-876B-883B54F8677D}" type="slidenum">
              <a:rPr lang="en-US" smtClean="0"/>
              <a:t>23</a:t>
            </a:fld>
            <a:endParaRPr lang="en-US" dirty="0"/>
          </a:p>
        </p:txBody>
      </p:sp>
      <p:sp>
        <p:nvSpPr>
          <p:cNvPr id="4" name="TextBox 3">
            <a:extLst>
              <a:ext uri="{FF2B5EF4-FFF2-40B4-BE49-F238E27FC236}">
                <a16:creationId xmlns:a16="http://schemas.microsoft.com/office/drawing/2014/main" id="{9E6EA1BF-ACDA-4E9D-9FDC-93FDB69D2B08}"/>
              </a:ext>
            </a:extLst>
          </p:cNvPr>
          <p:cNvSpPr txBox="1"/>
          <p:nvPr/>
        </p:nvSpPr>
        <p:spPr>
          <a:xfrm>
            <a:off x="744876" y="2123981"/>
            <a:ext cx="16202683" cy="59811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marR="0" indent="-571500" algn="l" defTabSz="584200" rtl="0" fontAlgn="auto" latinLnBrk="0" hangingPunct="0">
              <a:lnSpc>
                <a:spcPct val="100000"/>
              </a:lnSpc>
              <a:spcBef>
                <a:spcPts val="0"/>
              </a:spcBef>
              <a:spcAft>
                <a:spcPts val="1200"/>
              </a:spcAft>
              <a:buClrTx/>
              <a:buSzTx/>
              <a:buFont typeface="Arial" panose="020B0604020202020204" pitchFamily="34" charset="0"/>
              <a:buChar char="•"/>
              <a:tabLst/>
            </a:pP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Use indicators wisely, following key actions and guidance where possible and beneficial. </a:t>
            </a:r>
            <a:r>
              <a:rPr kumimoji="0" lang="en-US" sz="38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Start use of progress indicators immediately </a:t>
            </a: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to help establish baselines.</a:t>
            </a:r>
          </a:p>
          <a:p>
            <a:pPr marL="571500" marR="0" indent="-571500" algn="l" defTabSz="584200" rtl="0" fontAlgn="auto" latinLnBrk="0" hangingPunct="0">
              <a:lnSpc>
                <a:spcPct val="100000"/>
              </a:lnSpc>
              <a:spcBef>
                <a:spcPts val="0"/>
              </a:spcBef>
              <a:spcAft>
                <a:spcPts val="1200"/>
              </a:spcAft>
              <a:buClrTx/>
              <a:buSzTx/>
              <a:buFont typeface="Arial" panose="020B0604020202020204" pitchFamily="34" charset="0"/>
              <a:buChar char="•"/>
              <a:tabLst/>
            </a:pP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Where some indicators (target and process) are not met, accept the real warning this represents, and look to fortify other areas of the response to compensate if these cannot be adequately addressed.</a:t>
            </a:r>
          </a:p>
          <a:p>
            <a:pPr marL="571500" marR="0" indent="-571500" algn="l" defTabSz="584200" rtl="0" fontAlgn="auto" latinLnBrk="0" hangingPunct="0">
              <a:lnSpc>
                <a:spcPct val="100000"/>
              </a:lnSpc>
              <a:spcBef>
                <a:spcPts val="0"/>
              </a:spcBef>
              <a:spcAft>
                <a:spcPts val="1200"/>
              </a:spcAft>
              <a:buClrTx/>
              <a:buSzTx/>
              <a:buFont typeface="Arial" panose="020B0604020202020204" pitchFamily="34" charset="0"/>
              <a:buChar char="•"/>
              <a:tabLst/>
            </a:pP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Investigate further to determine if the </a:t>
            </a:r>
            <a:r>
              <a:rPr kumimoji="0" lang="en-US" sz="3800" b="1" i="0" strike="noStrike" cap="none" spc="0" normalizeH="0" baseline="0" dirty="0">
                <a:ln>
                  <a:noFill/>
                </a:ln>
                <a:solidFill>
                  <a:srgbClr val="000000"/>
                </a:solidFill>
                <a:effectLst/>
                <a:uFillTx/>
                <a:latin typeface="Open Sans Regular"/>
                <a:ea typeface="Open Sans Regular"/>
                <a:cs typeface="Open Sans Regular"/>
                <a:sym typeface="Open Sans Regular"/>
              </a:rPr>
              <a:t>standards</a:t>
            </a: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that the indicators </a:t>
            </a:r>
            <a:r>
              <a:rPr lang="en-US" sz="3800" dirty="0">
                <a:solidFill>
                  <a:srgbClr val="000000"/>
                </a:solidFill>
              </a:rPr>
              <a:t>support</a:t>
            </a: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are actually being met or not.</a:t>
            </a:r>
          </a:p>
          <a:p>
            <a:pPr marL="571500" marR="0" indent="-571500" algn="l" defTabSz="584200" rtl="0" fontAlgn="auto" latinLnBrk="0" hangingPunct="0">
              <a:lnSpc>
                <a:spcPct val="100000"/>
              </a:lnSpc>
              <a:spcBef>
                <a:spcPts val="0"/>
              </a:spcBef>
              <a:spcAft>
                <a:spcPts val="1200"/>
              </a:spcAft>
              <a:buClrTx/>
              <a:buSzTx/>
              <a:buFont typeface="Arial" panose="020B0604020202020204" pitchFamily="34" charset="0"/>
              <a:buChar char="•"/>
              <a:tabLst/>
            </a:pP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Use </a:t>
            </a:r>
            <a:r>
              <a:rPr lang="en-US" sz="3800" dirty="0">
                <a:solidFill>
                  <a:srgbClr val="000000"/>
                </a:solidFill>
              </a:rPr>
              <a:t>failures in</a:t>
            </a:r>
            <a:r>
              <a:rPr kumimoji="0" lang="en-US" sz="38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meeting standards to advocate for better support.</a:t>
            </a:r>
          </a:p>
        </p:txBody>
      </p:sp>
    </p:spTree>
    <p:extLst>
      <p:ext uri="{BB962C8B-B14F-4D97-AF65-F5344CB8AC3E}">
        <p14:creationId xmlns:p14="http://schemas.microsoft.com/office/powerpoint/2010/main" val="136164766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789E847-B5B2-4AE9-88C6-7E721526A11C}"/>
              </a:ext>
            </a:extLst>
          </p:cNvPr>
          <p:cNvSpPr>
            <a:spLocks noGrp="1"/>
          </p:cNvSpPr>
          <p:nvPr>
            <p:ph type="title"/>
          </p:nvPr>
        </p:nvSpPr>
        <p:spPr>
          <a:xfrm>
            <a:off x="344263" y="327664"/>
            <a:ext cx="9117545" cy="1144373"/>
          </a:xfrm>
        </p:spPr>
        <p:txBody>
          <a:bodyPr/>
          <a:lstStyle/>
          <a:p>
            <a:r>
              <a:rPr lang="en-US" dirty="0">
                <a:solidFill>
                  <a:srgbClr val="000000"/>
                </a:solidFill>
              </a:rPr>
              <a:t>This is not a pipe!</a:t>
            </a:r>
          </a:p>
        </p:txBody>
      </p:sp>
      <p:sp>
        <p:nvSpPr>
          <p:cNvPr id="7" name="Text Placeholder 6">
            <a:extLst>
              <a:ext uri="{FF2B5EF4-FFF2-40B4-BE49-F238E27FC236}">
                <a16:creationId xmlns:a16="http://schemas.microsoft.com/office/drawing/2014/main" id="{91F64836-2DD4-4F49-9D41-1FDAFDD5CAD0}"/>
              </a:ext>
            </a:extLst>
          </p:cNvPr>
          <p:cNvSpPr>
            <a:spLocks noGrp="1"/>
          </p:cNvSpPr>
          <p:nvPr>
            <p:ph type="body" sz="quarter" idx="14"/>
          </p:nvPr>
        </p:nvSpPr>
        <p:spPr>
          <a:xfrm>
            <a:off x="9132411" y="8823380"/>
            <a:ext cx="7623350" cy="540012"/>
          </a:xfrm>
        </p:spPr>
        <p:txBody>
          <a:bodyPr>
            <a:noAutofit/>
          </a:bodyPr>
          <a:lstStyle/>
          <a:p>
            <a:pPr algn="r"/>
            <a:r>
              <a:rPr lang="en-US" sz="2000" dirty="0">
                <a:solidFill>
                  <a:srgbClr val="00B297"/>
                </a:solidFill>
                <a:latin typeface="Open Sans Regular"/>
                <a:sym typeface="Open Sans Regular"/>
              </a:rPr>
              <a:t>The Treachery of Images by René Magritte – 1929</a:t>
            </a:r>
          </a:p>
        </p:txBody>
      </p:sp>
      <p:sp>
        <p:nvSpPr>
          <p:cNvPr id="4" name="Slide Number Placeholder 3">
            <a:extLst>
              <a:ext uri="{FF2B5EF4-FFF2-40B4-BE49-F238E27FC236}">
                <a16:creationId xmlns:a16="http://schemas.microsoft.com/office/drawing/2014/main" id="{E81F2FD1-54AC-4963-8F10-DD29AF35CE0A}"/>
              </a:ext>
            </a:extLst>
          </p:cNvPr>
          <p:cNvSpPr>
            <a:spLocks noGrp="1"/>
          </p:cNvSpPr>
          <p:nvPr>
            <p:ph type="sldNum" sz="quarter" idx="2"/>
          </p:nvPr>
        </p:nvSpPr>
        <p:spPr/>
        <p:txBody>
          <a:bodyPr/>
          <a:lstStyle/>
          <a:p>
            <a:fld id="{86CB4B4D-7CA3-9044-876B-883B54F8677D}" type="slidenum">
              <a:rPr lang="en-US" smtClean="0"/>
              <a:pPr/>
              <a:t>24</a:t>
            </a:fld>
            <a:endParaRPr lang="en-US" dirty="0"/>
          </a:p>
        </p:txBody>
      </p:sp>
      <p:pic>
        <p:nvPicPr>
          <p:cNvPr id="1026" name="Picture 2" descr="Image result for ce ne pas une pipe">
            <a:extLst>
              <a:ext uri="{FF2B5EF4-FFF2-40B4-BE49-F238E27FC236}">
                <a16:creationId xmlns:a16="http://schemas.microsoft.com/office/drawing/2014/main" id="{6CC8FC03-E992-4E58-B1FB-C5CEB570852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80160" y="1727603"/>
            <a:ext cx="10275601" cy="699913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2C46486-AC10-4E8E-81FE-3BCFE47C7FF5}"/>
              </a:ext>
            </a:extLst>
          </p:cNvPr>
          <p:cNvSpPr/>
          <p:nvPr/>
        </p:nvSpPr>
        <p:spPr>
          <a:xfrm>
            <a:off x="344263" y="1727603"/>
            <a:ext cx="6104956" cy="6247864"/>
          </a:xfrm>
          <a:prstGeom prst="rect">
            <a:avLst/>
          </a:prstGeom>
        </p:spPr>
        <p:txBody>
          <a:bodyPr wrap="square">
            <a:spAutoFit/>
          </a:bodyPr>
          <a:lstStyle/>
          <a:p>
            <a:pPr algn="l"/>
            <a:r>
              <a:rPr lang="en-US" sz="4000" dirty="0">
                <a:solidFill>
                  <a:srgbClr val="222222"/>
                </a:solidFill>
                <a:latin typeface="Arial" panose="020B0604020202020204" pitchFamily="34" charset="0"/>
              </a:rPr>
              <a:t>“The famous pipe. How people reproached me for it! And yet, could you stuff my pipe? No, it's just a representation, is it not? So if I had written on my picture 'This is a pipe', I'd have been lying!”</a:t>
            </a:r>
          </a:p>
          <a:p>
            <a:pPr algn="l"/>
            <a:endParaRPr lang="en-US" sz="4000" dirty="0">
              <a:solidFill>
                <a:srgbClr val="222222"/>
              </a:solidFill>
              <a:latin typeface="Arial" panose="020B0604020202020204" pitchFamily="34" charset="0"/>
            </a:endParaRPr>
          </a:p>
          <a:p>
            <a:pPr algn="r"/>
            <a:r>
              <a:rPr lang="en-US" sz="4000" dirty="0">
                <a:solidFill>
                  <a:srgbClr val="222222"/>
                </a:solidFill>
                <a:latin typeface="Arial" panose="020B0604020202020204" pitchFamily="34" charset="0"/>
              </a:rPr>
              <a:t>— </a:t>
            </a:r>
            <a:r>
              <a:rPr lang="en-US" sz="4000" i="1" dirty="0">
                <a:solidFill>
                  <a:srgbClr val="222222"/>
                </a:solidFill>
                <a:latin typeface="Arial" panose="020B0604020202020204" pitchFamily="34" charset="0"/>
              </a:rPr>
              <a:t>René Magritte</a:t>
            </a:r>
            <a:endParaRPr lang="en-US" sz="4000" dirty="0">
              <a:solidFill>
                <a:srgbClr val="222222"/>
              </a:solidFill>
              <a:latin typeface="Arial" panose="020B0604020202020204" pitchFamily="34" charset="0"/>
            </a:endParaRPr>
          </a:p>
        </p:txBody>
      </p:sp>
    </p:spTree>
    <p:extLst>
      <p:ext uri="{BB962C8B-B14F-4D97-AF65-F5344CB8AC3E}">
        <p14:creationId xmlns:p14="http://schemas.microsoft.com/office/powerpoint/2010/main" val="314400359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CE315-DF5B-4FC9-87E7-D052DD39511F}"/>
              </a:ext>
            </a:extLst>
          </p:cNvPr>
          <p:cNvSpPr>
            <a:spLocks noGrp="1"/>
          </p:cNvSpPr>
          <p:nvPr>
            <p:ph type="title"/>
          </p:nvPr>
        </p:nvSpPr>
        <p:spPr>
          <a:xfrm>
            <a:off x="392704" y="70423"/>
            <a:ext cx="9315499" cy="1130300"/>
          </a:xfrm>
        </p:spPr>
        <p:txBody>
          <a:bodyPr/>
          <a:lstStyle/>
          <a:p>
            <a:r>
              <a:rPr lang="en-US" dirty="0">
                <a:solidFill>
                  <a:srgbClr val="000000"/>
                </a:solidFill>
              </a:rPr>
              <a:t>This is not a standard</a:t>
            </a:r>
          </a:p>
        </p:txBody>
      </p:sp>
      <p:sp>
        <p:nvSpPr>
          <p:cNvPr id="4" name="Slide Number Placeholder 3">
            <a:extLst>
              <a:ext uri="{FF2B5EF4-FFF2-40B4-BE49-F238E27FC236}">
                <a16:creationId xmlns:a16="http://schemas.microsoft.com/office/drawing/2014/main" id="{3068DAAE-188C-4BF6-9EF3-2044F9AEB3B7}"/>
              </a:ext>
            </a:extLst>
          </p:cNvPr>
          <p:cNvSpPr>
            <a:spLocks noGrp="1"/>
          </p:cNvSpPr>
          <p:nvPr>
            <p:ph type="sldNum" sz="quarter" idx="2"/>
          </p:nvPr>
        </p:nvSpPr>
        <p:spPr/>
        <p:txBody>
          <a:bodyPr/>
          <a:lstStyle/>
          <a:p>
            <a:fld id="{86CB4B4D-7CA3-9044-876B-883B54F8677D}" type="slidenum">
              <a:rPr lang="en-US" smtClean="0"/>
              <a:t>25</a:t>
            </a:fld>
            <a:endParaRPr lang="en-US" dirty="0"/>
          </a:p>
        </p:txBody>
      </p:sp>
      <p:sp>
        <p:nvSpPr>
          <p:cNvPr id="5" name="Text Placeholder 2">
            <a:extLst>
              <a:ext uri="{FF2B5EF4-FFF2-40B4-BE49-F238E27FC236}">
                <a16:creationId xmlns:a16="http://schemas.microsoft.com/office/drawing/2014/main" id="{B4EA2A3C-A86B-4965-B3F0-0FDF8B574181}"/>
              </a:ext>
            </a:extLst>
          </p:cNvPr>
          <p:cNvSpPr>
            <a:spLocks noGrp="1"/>
          </p:cNvSpPr>
          <p:nvPr>
            <p:ph type="body" sz="half" idx="4294967295"/>
          </p:nvPr>
        </p:nvSpPr>
        <p:spPr>
          <a:xfrm>
            <a:off x="868866" y="1463889"/>
            <a:ext cx="8839337" cy="7193728"/>
          </a:xfrm>
        </p:spPr>
        <p:txBody>
          <a:bodyPr>
            <a:normAutofit/>
          </a:bodyPr>
          <a:lstStyle/>
          <a:p>
            <a:r>
              <a:rPr lang="en-GB" dirty="0"/>
              <a:t>Average volume of water used for drinking and domestic hygiene per household – minimum of 15 litres per person per day.</a:t>
            </a:r>
          </a:p>
          <a:p>
            <a:r>
              <a:rPr lang="en-GB" b="1" dirty="0"/>
              <a:t>It is just an indicator.</a:t>
            </a:r>
          </a:p>
          <a:p>
            <a:r>
              <a:rPr lang="en-GB" dirty="0"/>
              <a:t>The standards is: People have equitable and affordable access to a sufficient quantity of safe water to meet their drinking and domestic needs</a:t>
            </a:r>
          </a:p>
        </p:txBody>
      </p:sp>
      <p:pic>
        <p:nvPicPr>
          <p:cNvPr id="2050" name="Picture 2" descr="Image result for water tap">
            <a:extLst>
              <a:ext uri="{FF2B5EF4-FFF2-40B4-BE49-F238E27FC236}">
                <a16:creationId xmlns:a16="http://schemas.microsoft.com/office/drawing/2014/main" id="{01B68C7C-0D34-417F-811A-3C3800396C8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952181" y="0"/>
            <a:ext cx="7388082" cy="975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680175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F656B-3DBD-4A78-B1CA-6023512D93CA}"/>
              </a:ext>
            </a:extLst>
          </p:cNvPr>
          <p:cNvSpPr>
            <a:spLocks noGrp="1"/>
          </p:cNvSpPr>
          <p:nvPr>
            <p:ph type="title"/>
          </p:nvPr>
        </p:nvSpPr>
        <p:spPr>
          <a:xfrm>
            <a:off x="392704" y="70423"/>
            <a:ext cx="15793755" cy="1130300"/>
          </a:xfrm>
        </p:spPr>
        <p:txBody>
          <a:bodyPr>
            <a:normAutofit/>
          </a:bodyPr>
          <a:lstStyle/>
          <a:p>
            <a:r>
              <a:rPr lang="en-US" dirty="0">
                <a:solidFill>
                  <a:srgbClr val="000000"/>
                </a:solidFill>
              </a:rPr>
              <a:t>Using the standards in context means:</a:t>
            </a:r>
          </a:p>
        </p:txBody>
      </p:sp>
      <p:sp>
        <p:nvSpPr>
          <p:cNvPr id="3" name="Text Placeholder 2">
            <a:extLst>
              <a:ext uri="{FF2B5EF4-FFF2-40B4-BE49-F238E27FC236}">
                <a16:creationId xmlns:a16="http://schemas.microsoft.com/office/drawing/2014/main" id="{B760B5DA-9904-481D-BD78-A716DC5C5AFC}"/>
              </a:ext>
            </a:extLst>
          </p:cNvPr>
          <p:cNvSpPr>
            <a:spLocks noGrp="1"/>
          </p:cNvSpPr>
          <p:nvPr>
            <p:ph type="body" sz="half" idx="4294967295"/>
          </p:nvPr>
        </p:nvSpPr>
        <p:spPr>
          <a:xfrm>
            <a:off x="1153803" y="1353482"/>
            <a:ext cx="15032656" cy="7846000"/>
          </a:xfrm>
        </p:spPr>
        <p:txBody>
          <a:bodyPr>
            <a:normAutofit/>
          </a:bodyPr>
          <a:lstStyle/>
          <a:p>
            <a:r>
              <a:rPr lang="en-US" b="1" dirty="0">
                <a:solidFill>
                  <a:srgbClr val="000000"/>
                </a:solidFill>
              </a:rPr>
              <a:t>planning to best meet standards in ways that can be accomplished in your context </a:t>
            </a:r>
            <a:r>
              <a:rPr lang="en-US" dirty="0">
                <a:solidFill>
                  <a:srgbClr val="000000"/>
                </a:solidFill>
              </a:rPr>
              <a:t>(time, shortfalls, overwhelming nature of the event, culture, political realities);</a:t>
            </a:r>
          </a:p>
          <a:p>
            <a:r>
              <a:rPr lang="en-US" dirty="0">
                <a:solidFill>
                  <a:srgbClr val="000000"/>
                </a:solidFill>
              </a:rPr>
              <a:t>using </a:t>
            </a:r>
            <a:r>
              <a:rPr lang="en-US" b="1" dirty="0">
                <a:solidFill>
                  <a:srgbClr val="000000"/>
                </a:solidFill>
              </a:rPr>
              <a:t>indicators to measure and monitor progress over time;</a:t>
            </a:r>
          </a:p>
          <a:p>
            <a:r>
              <a:rPr lang="en-US" dirty="0">
                <a:solidFill>
                  <a:srgbClr val="000000"/>
                </a:solidFill>
              </a:rPr>
              <a:t>using </a:t>
            </a:r>
            <a:r>
              <a:rPr lang="en-US" b="1" dirty="0">
                <a:solidFill>
                  <a:srgbClr val="000000"/>
                </a:solidFill>
              </a:rPr>
              <a:t>multiple indicators </a:t>
            </a:r>
            <a:r>
              <a:rPr lang="en-US" dirty="0">
                <a:solidFill>
                  <a:srgbClr val="000000"/>
                </a:solidFill>
              </a:rPr>
              <a:t>where one or two cannot be used properly in context (or simply cannot be met at the time); and</a:t>
            </a:r>
          </a:p>
          <a:p>
            <a:r>
              <a:rPr lang="en-US" b="1" dirty="0">
                <a:solidFill>
                  <a:srgbClr val="000000"/>
                </a:solidFill>
              </a:rPr>
              <a:t>highlighting shortcomings to advocate for change to meet the standards as quickly as possible in all contexts </a:t>
            </a:r>
            <a:r>
              <a:rPr lang="en-US" dirty="0">
                <a:solidFill>
                  <a:srgbClr val="000000"/>
                </a:solidFill>
              </a:rPr>
              <a:t>– regardless of current shortfalls or difficulties.</a:t>
            </a:r>
          </a:p>
          <a:p>
            <a:endParaRPr lang="en-US" dirty="0">
              <a:solidFill>
                <a:srgbClr val="000000"/>
              </a:solidFill>
            </a:endParaRPr>
          </a:p>
        </p:txBody>
      </p:sp>
      <p:sp>
        <p:nvSpPr>
          <p:cNvPr id="4" name="Slide Number Placeholder 3">
            <a:extLst>
              <a:ext uri="{FF2B5EF4-FFF2-40B4-BE49-F238E27FC236}">
                <a16:creationId xmlns:a16="http://schemas.microsoft.com/office/drawing/2014/main" id="{7C9A0CC2-85BE-457A-8770-FA3C1C0D18A4}"/>
              </a:ext>
            </a:extLst>
          </p:cNvPr>
          <p:cNvSpPr>
            <a:spLocks noGrp="1"/>
          </p:cNvSpPr>
          <p:nvPr>
            <p:ph type="sldNum" sz="quarter" idx="2"/>
          </p:nvPr>
        </p:nvSpPr>
        <p:spPr/>
        <p:txBody>
          <a:bodyPr/>
          <a:lstStyle/>
          <a:p>
            <a:fld id="{86CB4B4D-7CA3-9044-876B-883B54F8677D}" type="slidenum">
              <a:rPr lang="en-US" smtClean="0"/>
              <a:t>26</a:t>
            </a:fld>
            <a:endParaRPr lang="en-US" dirty="0"/>
          </a:p>
        </p:txBody>
      </p:sp>
    </p:spTree>
    <p:extLst>
      <p:ext uri="{BB962C8B-B14F-4D97-AF65-F5344CB8AC3E}">
        <p14:creationId xmlns:p14="http://schemas.microsoft.com/office/powerpoint/2010/main" val="71211392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E2EC4-F949-4A6E-892D-F8649C5F4630}"/>
              </a:ext>
            </a:extLst>
          </p:cNvPr>
          <p:cNvSpPr>
            <a:spLocks noGrp="1"/>
          </p:cNvSpPr>
          <p:nvPr>
            <p:ph type="title"/>
          </p:nvPr>
        </p:nvSpPr>
        <p:spPr>
          <a:xfrm>
            <a:off x="452056" y="303887"/>
            <a:ext cx="16436147" cy="1130300"/>
          </a:xfrm>
        </p:spPr>
        <p:txBody>
          <a:bodyPr>
            <a:normAutofit fontScale="90000"/>
          </a:bodyPr>
          <a:lstStyle/>
          <a:p>
            <a:r>
              <a:rPr lang="en-US" dirty="0">
                <a:solidFill>
                  <a:srgbClr val="000000"/>
                </a:solidFill>
              </a:rPr>
              <a:t>Your own questions or dilemmas in practical field application of Sphere?</a:t>
            </a:r>
          </a:p>
        </p:txBody>
      </p:sp>
      <p:sp>
        <p:nvSpPr>
          <p:cNvPr id="3" name="Slide Number Placeholder 2">
            <a:extLst>
              <a:ext uri="{FF2B5EF4-FFF2-40B4-BE49-F238E27FC236}">
                <a16:creationId xmlns:a16="http://schemas.microsoft.com/office/drawing/2014/main" id="{9859F7A4-6BAC-4014-B436-D830CD1DE8FC}"/>
              </a:ext>
            </a:extLst>
          </p:cNvPr>
          <p:cNvSpPr>
            <a:spLocks noGrp="1"/>
          </p:cNvSpPr>
          <p:nvPr>
            <p:ph type="sldNum" sz="quarter" idx="2"/>
          </p:nvPr>
        </p:nvSpPr>
        <p:spPr/>
        <p:txBody>
          <a:bodyPr/>
          <a:lstStyle/>
          <a:p>
            <a:fld id="{86CB4B4D-7CA3-9044-876B-883B54F8677D}" type="slidenum">
              <a:rPr lang="en-US" smtClean="0"/>
              <a:t>27</a:t>
            </a:fld>
            <a:endParaRPr lang="en-US" dirty="0"/>
          </a:p>
        </p:txBody>
      </p:sp>
      <p:sp>
        <p:nvSpPr>
          <p:cNvPr id="4" name="TextBox 3">
            <a:extLst>
              <a:ext uri="{FF2B5EF4-FFF2-40B4-BE49-F238E27FC236}">
                <a16:creationId xmlns:a16="http://schemas.microsoft.com/office/drawing/2014/main" id="{CE1A31E3-3D72-49EF-804F-BE645394A3CE}"/>
              </a:ext>
            </a:extLst>
          </p:cNvPr>
          <p:cNvSpPr txBox="1"/>
          <p:nvPr/>
        </p:nvSpPr>
        <p:spPr>
          <a:xfrm>
            <a:off x="5382180" y="1992815"/>
            <a:ext cx="6575897"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0" b="1" i="0" u="none" strike="noStrike" cap="none" spc="0" normalizeH="0" baseline="0" dirty="0">
                <a:ln>
                  <a:noFill/>
                </a:ln>
                <a:solidFill>
                  <a:schemeClr val="tx2"/>
                </a:solidFill>
                <a:effectLst/>
                <a:uFillTx/>
                <a:latin typeface="Open Sans Regular"/>
                <a:ea typeface="Open Sans Regular"/>
                <a:cs typeface="Open Sans Regular"/>
                <a:sym typeface="Open Sans Regular"/>
              </a:rPr>
              <a:t>?</a:t>
            </a:r>
          </a:p>
        </p:txBody>
      </p:sp>
    </p:spTree>
    <p:extLst>
      <p:ext uri="{BB962C8B-B14F-4D97-AF65-F5344CB8AC3E}">
        <p14:creationId xmlns:p14="http://schemas.microsoft.com/office/powerpoint/2010/main" val="390056949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8C9E3-2DAE-4035-8EA2-D1214BA03BA4}"/>
              </a:ext>
            </a:extLst>
          </p:cNvPr>
          <p:cNvSpPr>
            <a:spLocks noGrp="1"/>
          </p:cNvSpPr>
          <p:nvPr>
            <p:ph type="title"/>
          </p:nvPr>
        </p:nvSpPr>
        <p:spPr/>
        <p:txBody>
          <a:bodyPr/>
          <a:lstStyle/>
          <a:p>
            <a:r>
              <a:rPr lang="en-US" dirty="0">
                <a:solidFill>
                  <a:srgbClr val="000000"/>
                </a:solidFill>
              </a:rPr>
              <a:t>Key messages</a:t>
            </a:r>
          </a:p>
        </p:txBody>
      </p:sp>
      <p:sp>
        <p:nvSpPr>
          <p:cNvPr id="3" name="Slide Number Placeholder 2">
            <a:extLst>
              <a:ext uri="{FF2B5EF4-FFF2-40B4-BE49-F238E27FC236}">
                <a16:creationId xmlns:a16="http://schemas.microsoft.com/office/drawing/2014/main" id="{B05F98DF-6714-4BD4-B79E-AFE54DB4B38A}"/>
              </a:ext>
            </a:extLst>
          </p:cNvPr>
          <p:cNvSpPr>
            <a:spLocks noGrp="1"/>
          </p:cNvSpPr>
          <p:nvPr>
            <p:ph type="sldNum" sz="quarter" idx="2"/>
          </p:nvPr>
        </p:nvSpPr>
        <p:spPr/>
        <p:txBody>
          <a:bodyPr/>
          <a:lstStyle/>
          <a:p>
            <a:fld id="{86CB4B4D-7CA3-9044-876B-883B54F8677D}" type="slidenum">
              <a:rPr lang="en-US" smtClean="0"/>
              <a:t>28</a:t>
            </a:fld>
            <a:endParaRPr lang="en-US" dirty="0"/>
          </a:p>
        </p:txBody>
      </p:sp>
      <p:sp>
        <p:nvSpPr>
          <p:cNvPr id="4" name="Text Placeholder 2">
            <a:extLst>
              <a:ext uri="{FF2B5EF4-FFF2-40B4-BE49-F238E27FC236}">
                <a16:creationId xmlns:a16="http://schemas.microsoft.com/office/drawing/2014/main" id="{7E0D7502-4B58-4E76-B89D-F80E1EDE2402}"/>
              </a:ext>
            </a:extLst>
          </p:cNvPr>
          <p:cNvSpPr txBox="1">
            <a:spLocks/>
          </p:cNvSpPr>
          <p:nvPr/>
        </p:nvSpPr>
        <p:spPr>
          <a:xfrm>
            <a:off x="1153803" y="1353482"/>
            <a:ext cx="15402674" cy="7846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chemeClr val="tx2">
                    <a:lumMod val="50000"/>
                  </a:schemeClr>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a:lstStyle>
          <a:p>
            <a:pPr hangingPunct="1"/>
            <a:r>
              <a:rPr lang="en-US" dirty="0">
                <a:solidFill>
                  <a:srgbClr val="000000"/>
                </a:solidFill>
              </a:rPr>
              <a:t>Use </a:t>
            </a:r>
            <a:r>
              <a:rPr lang="en-US" b="1" dirty="0">
                <a:solidFill>
                  <a:srgbClr val="000000"/>
                </a:solidFill>
              </a:rPr>
              <a:t>all of the Sphere Handbook </a:t>
            </a:r>
            <a:r>
              <a:rPr lang="en-US" dirty="0">
                <a:solidFill>
                  <a:srgbClr val="000000"/>
                </a:solidFill>
              </a:rPr>
              <a:t>– not just the technical chapter relating to your project sector.</a:t>
            </a:r>
          </a:p>
          <a:p>
            <a:pPr hangingPunct="1"/>
            <a:r>
              <a:rPr lang="en-US" dirty="0">
                <a:solidFill>
                  <a:srgbClr val="000000"/>
                </a:solidFill>
              </a:rPr>
              <a:t>Remember that indicators are “just indicators” – not the standards themselves.</a:t>
            </a:r>
          </a:p>
          <a:p>
            <a:pPr hangingPunct="1"/>
            <a:r>
              <a:rPr lang="en-US" dirty="0">
                <a:solidFill>
                  <a:srgbClr val="000000"/>
                </a:solidFill>
              </a:rPr>
              <a:t>Use </a:t>
            </a:r>
            <a:r>
              <a:rPr lang="en-US" b="1" dirty="0">
                <a:solidFill>
                  <a:srgbClr val="000000"/>
                </a:solidFill>
              </a:rPr>
              <a:t>multiple</a:t>
            </a:r>
            <a:r>
              <a:rPr lang="en-US" dirty="0">
                <a:solidFill>
                  <a:srgbClr val="000000"/>
                </a:solidFill>
              </a:rPr>
              <a:t> </a:t>
            </a:r>
            <a:r>
              <a:rPr lang="en-US" b="1" dirty="0">
                <a:solidFill>
                  <a:srgbClr val="000000"/>
                </a:solidFill>
              </a:rPr>
              <a:t>indicators to measure and monitor progress on achieving the standards over time.</a:t>
            </a:r>
          </a:p>
          <a:p>
            <a:pPr hangingPunct="1"/>
            <a:r>
              <a:rPr lang="en-US" b="1" dirty="0">
                <a:solidFill>
                  <a:srgbClr val="000000"/>
                </a:solidFill>
              </a:rPr>
              <a:t>Highlight shortcomings to advocate for change to meet the standards as quickly as possible in all contexts </a:t>
            </a:r>
            <a:r>
              <a:rPr lang="en-US" dirty="0">
                <a:solidFill>
                  <a:srgbClr val="000000"/>
                </a:solidFill>
              </a:rPr>
              <a:t>– regardless of current shortfalls.</a:t>
            </a:r>
          </a:p>
          <a:p>
            <a:pPr hangingPunct="1"/>
            <a:endParaRPr lang="en-US" dirty="0">
              <a:solidFill>
                <a:srgbClr val="000000"/>
              </a:solidFill>
            </a:endParaRPr>
          </a:p>
        </p:txBody>
      </p:sp>
    </p:spTree>
    <p:extLst>
      <p:ext uri="{BB962C8B-B14F-4D97-AF65-F5344CB8AC3E}">
        <p14:creationId xmlns:p14="http://schemas.microsoft.com/office/powerpoint/2010/main" val="186302168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CE315-DF5B-4FC9-87E7-D052DD39511F}"/>
              </a:ext>
            </a:extLst>
          </p:cNvPr>
          <p:cNvSpPr>
            <a:spLocks noGrp="1"/>
          </p:cNvSpPr>
          <p:nvPr>
            <p:ph type="title"/>
          </p:nvPr>
        </p:nvSpPr>
        <p:spPr>
          <a:xfrm>
            <a:off x="608308" y="241873"/>
            <a:ext cx="16527548" cy="1130300"/>
          </a:xfrm>
        </p:spPr>
        <p:txBody>
          <a:bodyPr>
            <a:noAutofit/>
          </a:bodyPr>
          <a:lstStyle/>
          <a:p>
            <a:r>
              <a:rPr lang="en-US" sz="5400" dirty="0">
                <a:solidFill>
                  <a:srgbClr val="000000"/>
                </a:solidFill>
              </a:rPr>
              <a:t>Using Sphere in practice – how do we deal with:</a:t>
            </a:r>
          </a:p>
        </p:txBody>
      </p:sp>
      <p:sp>
        <p:nvSpPr>
          <p:cNvPr id="4" name="Slide Number Placeholder 3">
            <a:extLst>
              <a:ext uri="{FF2B5EF4-FFF2-40B4-BE49-F238E27FC236}">
                <a16:creationId xmlns:a16="http://schemas.microsoft.com/office/drawing/2014/main" id="{3068DAAE-188C-4BF6-9EF3-2044F9AEB3B7}"/>
              </a:ext>
            </a:extLst>
          </p:cNvPr>
          <p:cNvSpPr>
            <a:spLocks noGrp="1"/>
          </p:cNvSpPr>
          <p:nvPr>
            <p:ph type="sldNum" sz="quarter" idx="2"/>
          </p:nvPr>
        </p:nvSpPr>
        <p:spPr/>
        <p:txBody>
          <a:bodyPr/>
          <a:lstStyle/>
          <a:p>
            <a:fld id="{86CB4B4D-7CA3-9044-876B-883B54F8677D}" type="slidenum">
              <a:rPr lang="en-US" smtClean="0"/>
              <a:t>3</a:t>
            </a:fld>
            <a:endParaRPr lang="en-US" dirty="0"/>
          </a:p>
        </p:txBody>
      </p:sp>
      <p:sp>
        <p:nvSpPr>
          <p:cNvPr id="5" name="TextBox 4">
            <a:extLst>
              <a:ext uri="{FF2B5EF4-FFF2-40B4-BE49-F238E27FC236}">
                <a16:creationId xmlns:a16="http://schemas.microsoft.com/office/drawing/2014/main" id="{D0EF49AD-4FC9-49CD-9B58-E34C0A1D1486}"/>
              </a:ext>
            </a:extLst>
          </p:cNvPr>
          <p:cNvSpPr txBox="1"/>
          <p:nvPr/>
        </p:nvSpPr>
        <p:spPr>
          <a:xfrm>
            <a:off x="2823912" y="1346255"/>
            <a:ext cx="14022342" cy="74892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4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Constraints: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n-US" sz="4000" dirty="0">
                <a:solidFill>
                  <a:srgbClr val="000000"/>
                </a:solidFill>
              </a:rPr>
              <a:t>difficult sites or dangerous access;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n-US" sz="4000" dirty="0">
                <a:solidFill>
                  <a:srgbClr val="000000"/>
                </a:solidFill>
              </a:rPr>
              <a:t>operational and logistical realities;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n-US" sz="4000" dirty="0">
                <a:solidFill>
                  <a:srgbClr val="000000"/>
                </a:solidFill>
              </a:rPr>
              <a:t>budget shortfalls;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n-US" sz="4000" dirty="0">
                <a:solidFill>
                  <a:srgbClr val="000000"/>
                </a:solidFill>
              </a:rPr>
              <a:t>a</a:t>
            </a: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ccurate baseline information; and</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n-US" sz="4000" dirty="0">
                <a:solidFill>
                  <a:srgbClr val="000000"/>
                </a:solidFill>
              </a:rPr>
              <a:t>rapidly changing situations?</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en-US" sz="4000" dirty="0">
              <a:solidFill>
                <a:srgbClr val="000000"/>
              </a:solidFill>
            </a:endParaRPr>
          </a:p>
          <a:p>
            <a:pPr algn="l"/>
            <a:r>
              <a:rPr lang="en-US" sz="4000" b="1" dirty="0">
                <a:solidFill>
                  <a:srgbClr val="000000"/>
                </a:solidFill>
              </a:rPr>
              <a:t>Differences in cultural norms:</a:t>
            </a:r>
          </a:p>
          <a:p>
            <a:pPr marL="571500" indent="-571500" algn="l">
              <a:buFont typeface="Arial" panose="020B0604020202020204" pitchFamily="34" charset="0"/>
              <a:buChar char="•"/>
            </a:pPr>
            <a:r>
              <a:rPr lang="en-US" sz="4000" dirty="0">
                <a:solidFill>
                  <a:srgbClr val="000000"/>
                </a:solidFill>
              </a:rPr>
              <a:t>differences and diversity among people;</a:t>
            </a:r>
          </a:p>
          <a:p>
            <a:pPr marL="571500" indent="-571500" algn="l">
              <a:buFont typeface="Arial" panose="020B0604020202020204" pitchFamily="34" charset="0"/>
              <a:buChar char="•"/>
            </a:pPr>
            <a:r>
              <a:rPr lang="en-US" sz="4000" dirty="0">
                <a:solidFill>
                  <a:srgbClr val="000000"/>
                </a:solidFill>
              </a:rPr>
              <a:t>different social norms and local traditions; and</a:t>
            </a:r>
          </a:p>
          <a:p>
            <a:pPr marL="571500" indent="-571500" algn="l">
              <a:buFont typeface="Arial" panose="020B0604020202020204" pitchFamily="34" charset="0"/>
              <a:buChar char="•"/>
            </a:pPr>
            <a:r>
              <a:rPr lang="en-US" sz="4000" dirty="0">
                <a:solidFill>
                  <a:srgbClr val="000000"/>
                </a:solidFill>
              </a:rPr>
              <a:t>different norms in shelter, hygiene, and eating habits?</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13204199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B333F-AEDC-47A9-848A-82155EBC7082}"/>
              </a:ext>
            </a:extLst>
          </p:cNvPr>
          <p:cNvSpPr>
            <a:spLocks noGrp="1"/>
          </p:cNvSpPr>
          <p:nvPr>
            <p:ph type="title"/>
          </p:nvPr>
        </p:nvSpPr>
        <p:spPr>
          <a:xfrm>
            <a:off x="392704" y="70422"/>
            <a:ext cx="16304240" cy="2782505"/>
          </a:xfrm>
        </p:spPr>
        <p:txBody>
          <a:bodyPr>
            <a:normAutofit fontScale="90000"/>
          </a:bodyPr>
          <a:lstStyle/>
          <a:p>
            <a:r>
              <a:rPr lang="en-US" dirty="0">
                <a:solidFill>
                  <a:srgbClr val="000000"/>
                </a:solidFill>
              </a:rPr>
              <a:t>Sphere in practice – watch the video from Bangladesh and answer these questions: </a:t>
            </a:r>
          </a:p>
        </p:txBody>
      </p:sp>
      <p:sp>
        <p:nvSpPr>
          <p:cNvPr id="3" name="Text Placeholder 2">
            <a:extLst>
              <a:ext uri="{FF2B5EF4-FFF2-40B4-BE49-F238E27FC236}">
                <a16:creationId xmlns:a16="http://schemas.microsoft.com/office/drawing/2014/main" id="{65E2DDA4-0FE3-4831-9EA2-30A696B19A23}"/>
              </a:ext>
            </a:extLst>
          </p:cNvPr>
          <p:cNvSpPr>
            <a:spLocks noGrp="1"/>
          </p:cNvSpPr>
          <p:nvPr>
            <p:ph type="body" sz="half" idx="4294967295"/>
          </p:nvPr>
        </p:nvSpPr>
        <p:spPr>
          <a:xfrm>
            <a:off x="1433159" y="2268217"/>
            <a:ext cx="14989465" cy="6115952"/>
          </a:xfrm>
        </p:spPr>
        <p:txBody>
          <a:bodyPr>
            <a:normAutofit/>
          </a:bodyPr>
          <a:lstStyle/>
          <a:p>
            <a:pPr marL="742950" indent="-742950">
              <a:buSzPct val="110000"/>
              <a:buFont typeface="+mj-lt"/>
              <a:buAutoNum type="arabicPeriod"/>
            </a:pPr>
            <a:r>
              <a:rPr lang="en-US" dirty="0"/>
              <a:t>Which </a:t>
            </a:r>
            <a:r>
              <a:rPr lang="en-US" b="1" dirty="0"/>
              <a:t>parts of Sphere </a:t>
            </a:r>
            <a:r>
              <a:rPr lang="en-US" dirty="0"/>
              <a:t>are most useful for an actual emergency response in a difficult situation like this?</a:t>
            </a:r>
          </a:p>
          <a:p>
            <a:pPr marL="742950" indent="-742950">
              <a:buSzPct val="110000"/>
              <a:buFont typeface="+mj-lt"/>
              <a:buAutoNum type="arabicPeriod"/>
            </a:pPr>
            <a:r>
              <a:rPr lang="en-US" dirty="0"/>
              <a:t>What </a:t>
            </a:r>
            <a:r>
              <a:rPr lang="en-US" b="1" dirty="0"/>
              <a:t>Sphere guidance or advice </a:t>
            </a:r>
            <a:r>
              <a:rPr lang="en-US" dirty="0"/>
              <a:t>did you see reflected in the response shown and described in the video?</a:t>
            </a:r>
          </a:p>
          <a:p>
            <a:pPr marL="742950" indent="-742950">
              <a:buSzPct val="110000"/>
              <a:buFont typeface="+mj-lt"/>
              <a:buAutoNum type="arabicPeriod"/>
            </a:pPr>
            <a:r>
              <a:rPr lang="en-US" dirty="0"/>
              <a:t>What </a:t>
            </a:r>
            <a:r>
              <a:rPr lang="en-US" b="1" dirty="0"/>
              <a:t>Sphere indicators </a:t>
            </a:r>
            <a:r>
              <a:rPr lang="en-US" dirty="0"/>
              <a:t>for </a:t>
            </a:r>
            <a:r>
              <a:rPr lang="en-US" b="1" dirty="0"/>
              <a:t>WASH and shelter</a:t>
            </a:r>
            <a:r>
              <a:rPr lang="en-US" dirty="0"/>
              <a:t> were </a:t>
            </a:r>
            <a:r>
              <a:rPr lang="en-US" b="1" dirty="0"/>
              <a:t>likely</a:t>
            </a:r>
            <a:r>
              <a:rPr lang="en-US" dirty="0"/>
              <a:t> not met in these initial days and weeks?</a:t>
            </a:r>
          </a:p>
          <a:p>
            <a:pPr marL="742950" indent="-742950">
              <a:buSzPct val="110000"/>
              <a:buFont typeface="+mj-lt"/>
              <a:buAutoNum type="arabicPeriod"/>
            </a:pPr>
            <a:r>
              <a:rPr lang="en-US" dirty="0"/>
              <a:t>What </a:t>
            </a:r>
            <a:r>
              <a:rPr lang="en-US" b="1" dirty="0"/>
              <a:t>Sphere indicators </a:t>
            </a:r>
            <a:r>
              <a:rPr lang="en-US" dirty="0"/>
              <a:t>for </a:t>
            </a:r>
            <a:r>
              <a:rPr lang="en-US" b="1" dirty="0"/>
              <a:t>food and health</a:t>
            </a:r>
            <a:r>
              <a:rPr lang="en-US" dirty="0"/>
              <a:t> were </a:t>
            </a:r>
            <a:r>
              <a:rPr lang="en-US" b="1" dirty="0"/>
              <a:t>likely</a:t>
            </a:r>
            <a:r>
              <a:rPr lang="en-US" dirty="0"/>
              <a:t> not met in these initial days and weeks?</a:t>
            </a:r>
          </a:p>
          <a:p>
            <a:endParaRPr lang="en-US" dirty="0"/>
          </a:p>
        </p:txBody>
      </p:sp>
      <p:sp>
        <p:nvSpPr>
          <p:cNvPr id="4" name="Slide Number Placeholder 3">
            <a:extLst>
              <a:ext uri="{FF2B5EF4-FFF2-40B4-BE49-F238E27FC236}">
                <a16:creationId xmlns:a16="http://schemas.microsoft.com/office/drawing/2014/main" id="{3454343E-D282-4C5A-AE46-04DCF6C7840A}"/>
              </a:ext>
            </a:extLst>
          </p:cNvPr>
          <p:cNvSpPr>
            <a:spLocks noGrp="1"/>
          </p:cNvSpPr>
          <p:nvPr>
            <p:ph type="sldNum" sz="quarter" idx="2"/>
          </p:nvPr>
        </p:nvSpPr>
        <p:spPr/>
        <p:txBody>
          <a:bodyPr/>
          <a:lstStyle/>
          <a:p>
            <a:fld id="{86CB4B4D-7CA3-9044-876B-883B54F8677D}" type="slidenum">
              <a:rPr lang="en-US" smtClean="0"/>
              <a:t>4</a:t>
            </a:fld>
            <a:endParaRPr lang="en-US" dirty="0"/>
          </a:p>
        </p:txBody>
      </p:sp>
    </p:spTree>
    <p:extLst>
      <p:ext uri="{BB962C8B-B14F-4D97-AF65-F5344CB8AC3E}">
        <p14:creationId xmlns:p14="http://schemas.microsoft.com/office/powerpoint/2010/main" val="307870800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result for flipchart">
            <a:extLst>
              <a:ext uri="{FF2B5EF4-FFF2-40B4-BE49-F238E27FC236}">
                <a16:creationId xmlns:a16="http://schemas.microsoft.com/office/drawing/2014/main" id="{0AFA660B-2C1A-46D9-A0D6-98AADEBDB73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128443" y="978311"/>
            <a:ext cx="5333182" cy="877528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C6F5D2B-2A3A-484B-BD0B-D6522126BADC}"/>
              </a:ext>
            </a:extLst>
          </p:cNvPr>
          <p:cNvSpPr txBox="1"/>
          <p:nvPr/>
        </p:nvSpPr>
        <p:spPr>
          <a:xfrm>
            <a:off x="12418054" y="1804266"/>
            <a:ext cx="2753959" cy="40421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rPr>
              <a:t>One question!</a:t>
            </a: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en-US" sz="3200" dirty="0">
              <a:solidFill>
                <a:srgbClr val="000000"/>
              </a:solidFill>
              <a:latin typeface="MV Boli" panose="02000500030200090000" pitchFamily="2" charset="0"/>
              <a:cs typeface="MV Boli" panose="02000500030200090000" pitchFamily="2" charset="0"/>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en-US" sz="3200" dirty="0">
              <a:solidFill>
                <a:srgbClr val="000000"/>
              </a:solidFill>
              <a:latin typeface="MV Boli" panose="02000500030200090000" pitchFamily="2" charset="0"/>
              <a:cs typeface="MV Boli" panose="02000500030200090000" pitchFamily="2" charset="0"/>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en-US" sz="3200" dirty="0">
              <a:solidFill>
                <a:srgbClr val="000000"/>
              </a:solidFill>
              <a:latin typeface="MV Boli" panose="02000500030200090000" pitchFamily="2" charset="0"/>
              <a:cs typeface="MV Boli" panose="02000500030200090000" pitchFamily="2" charset="0"/>
            </a:endParaRPr>
          </a:p>
          <a:p>
            <a:pPr marL="457200" marR="0" indent="-457200" algn="ctr" defTabSz="584200" rtl="0" fontAlgn="auto" latinLnBrk="0" hangingPunct="0">
              <a:lnSpc>
                <a:spcPct val="100000"/>
              </a:lnSpc>
              <a:spcBef>
                <a:spcPts val="0"/>
              </a:spcBef>
              <a:spcAft>
                <a:spcPts val="0"/>
              </a:spcAft>
              <a:buClrTx/>
              <a:buSzTx/>
              <a:buFont typeface="Arial" panose="020B0604020202020204" pitchFamily="34" charset="0"/>
              <a:buChar char="•"/>
              <a:tabLst/>
            </a:pPr>
            <a:endPar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endParaRPr>
          </a:p>
          <a:p>
            <a:pPr marL="0" marR="0" indent="0" algn="ctr" defTabSz="584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000000"/>
              </a:solidFill>
              <a:effectLst/>
              <a:uFillTx/>
              <a:latin typeface="MV Boli" panose="02000500030200090000" pitchFamily="2" charset="0"/>
              <a:cs typeface="MV Boli" panose="02000500030200090000" pitchFamily="2" charset="0"/>
              <a:sym typeface="Open Sans Regular"/>
            </a:endParaRPr>
          </a:p>
        </p:txBody>
      </p:sp>
      <p:sp>
        <p:nvSpPr>
          <p:cNvPr id="2" name="Title 1">
            <a:extLst>
              <a:ext uri="{FF2B5EF4-FFF2-40B4-BE49-F238E27FC236}">
                <a16:creationId xmlns:a16="http://schemas.microsoft.com/office/drawing/2014/main" id="{78146FAA-7D28-4969-9640-1219349E4436}"/>
              </a:ext>
            </a:extLst>
          </p:cNvPr>
          <p:cNvSpPr>
            <a:spLocks noGrp="1"/>
          </p:cNvSpPr>
          <p:nvPr>
            <p:ph type="title"/>
          </p:nvPr>
        </p:nvSpPr>
        <p:spPr>
          <a:xfrm>
            <a:off x="392704" y="70423"/>
            <a:ext cx="16436147" cy="1130300"/>
          </a:xfrm>
        </p:spPr>
        <p:txBody>
          <a:bodyPr>
            <a:normAutofit fontScale="90000"/>
          </a:bodyPr>
          <a:lstStyle/>
          <a:p>
            <a:r>
              <a:rPr lang="en-US" dirty="0">
                <a:solidFill>
                  <a:srgbClr val="000000"/>
                </a:solidFill>
              </a:rPr>
              <a:t>Note your own group’s assigned question</a:t>
            </a:r>
          </a:p>
        </p:txBody>
      </p:sp>
      <p:sp>
        <p:nvSpPr>
          <p:cNvPr id="3" name="Slide Number Placeholder 2">
            <a:extLst>
              <a:ext uri="{FF2B5EF4-FFF2-40B4-BE49-F238E27FC236}">
                <a16:creationId xmlns:a16="http://schemas.microsoft.com/office/drawing/2014/main" id="{17C0B418-3BF3-429D-8E72-3C996253C8FB}"/>
              </a:ext>
            </a:extLst>
          </p:cNvPr>
          <p:cNvSpPr>
            <a:spLocks noGrp="1"/>
          </p:cNvSpPr>
          <p:nvPr>
            <p:ph type="sldNum" sz="quarter" idx="2"/>
          </p:nvPr>
        </p:nvSpPr>
        <p:spPr/>
        <p:txBody>
          <a:bodyPr/>
          <a:lstStyle/>
          <a:p>
            <a:fld id="{86CB4B4D-7CA3-9044-876B-883B54F8677D}" type="slidenum">
              <a:rPr lang="en-US" smtClean="0"/>
              <a:t>5</a:t>
            </a:fld>
            <a:endParaRPr lang="en-US" dirty="0"/>
          </a:p>
        </p:txBody>
      </p:sp>
      <p:sp>
        <p:nvSpPr>
          <p:cNvPr id="4" name="TextBox 3">
            <a:extLst>
              <a:ext uri="{FF2B5EF4-FFF2-40B4-BE49-F238E27FC236}">
                <a16:creationId xmlns:a16="http://schemas.microsoft.com/office/drawing/2014/main" id="{8BA4DF0E-44B2-4A64-BD47-F39FD340F622}"/>
              </a:ext>
            </a:extLst>
          </p:cNvPr>
          <p:cNvSpPr txBox="1"/>
          <p:nvPr/>
        </p:nvSpPr>
        <p:spPr>
          <a:xfrm>
            <a:off x="933389" y="1861416"/>
            <a:ext cx="8960193"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Review your group’s assigned question and write it at the top of your flip chart. </a:t>
            </a:r>
          </a:p>
          <a:p>
            <a:pPr marL="0" marR="0" indent="0" algn="l" defTabSz="584200" rtl="0" fontAlgn="auto" latinLnBrk="0" hangingPunct="0">
              <a:lnSpc>
                <a:spcPct val="100000"/>
              </a:lnSpc>
              <a:spcBef>
                <a:spcPts val="0"/>
              </a:spcBef>
              <a:spcAft>
                <a:spcPts val="0"/>
              </a:spcAft>
              <a:buClrTx/>
              <a:buSzTx/>
              <a:buFontTx/>
              <a:buNone/>
              <a:tabLst/>
            </a:pP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0" marR="0" indent="0" algn="l" defTabSz="584200" rtl="0" fontAlgn="auto" latinLnBrk="0" hangingPunct="0">
              <a:lnSpc>
                <a:spcPct val="100000"/>
              </a:lnSpc>
              <a:spcBef>
                <a:spcPts val="0"/>
              </a:spcBef>
              <a:spcAft>
                <a:spcPts val="0"/>
              </a:spcAft>
              <a:buClrTx/>
              <a:buSzTx/>
              <a:buFontTx/>
              <a:buNone/>
              <a:tabLst/>
            </a:pPr>
            <a:r>
              <a:rPr lang="en-US" sz="4000" dirty="0">
                <a:solidFill>
                  <a:srgbClr val="000000"/>
                </a:solidFill>
              </a:rPr>
              <a:t>After the video answer it as well as you can as a group using only this single sheet of flip chart paper.</a:t>
            </a:r>
          </a:p>
          <a:p>
            <a:pPr marL="0" marR="0" indent="0" algn="l" defTabSz="584200" rtl="0" fontAlgn="auto" latinLnBrk="0" hangingPunct="0">
              <a:lnSpc>
                <a:spcPct val="100000"/>
              </a:lnSpc>
              <a:spcBef>
                <a:spcPts val="0"/>
              </a:spcBef>
              <a:spcAft>
                <a:spcPts val="0"/>
              </a:spcAft>
              <a:buClrTx/>
              <a:buSzTx/>
              <a:buFontTx/>
              <a:buNone/>
              <a:tabLst/>
            </a:pP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a:p>
            <a:pPr marL="0" marR="0" indent="0" algn="l" defTabSz="584200" rtl="0" fontAlgn="auto" latinLnBrk="0" hangingPunct="0">
              <a:lnSpc>
                <a:spcPct val="100000"/>
              </a:lnSpc>
              <a:spcBef>
                <a:spcPts val="0"/>
              </a:spcBef>
              <a:spcAft>
                <a:spcPts val="0"/>
              </a:spcAft>
              <a:buClrTx/>
              <a:buSzTx/>
              <a:buFontTx/>
              <a:buNone/>
              <a:tabLst/>
            </a:pPr>
            <a:r>
              <a:rPr lang="en-US" sz="4000" dirty="0">
                <a:solidFill>
                  <a:srgbClr val="000000"/>
                </a:solidFill>
              </a:rPr>
              <a:t>You will have 15 minutes to prepare your answer.</a:t>
            </a:r>
            <a:endParaRPr kumimoji="0" lang="en-US" sz="4000" b="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231355598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97F30-1F71-49BF-B1DF-57370F78BAFE}"/>
              </a:ext>
            </a:extLst>
          </p:cNvPr>
          <p:cNvSpPr>
            <a:spLocks noGrp="1"/>
          </p:cNvSpPr>
          <p:nvPr>
            <p:ph type="title"/>
          </p:nvPr>
        </p:nvSpPr>
        <p:spPr>
          <a:xfrm>
            <a:off x="392704" y="158578"/>
            <a:ext cx="16560766" cy="1130300"/>
          </a:xfrm>
        </p:spPr>
        <p:txBody>
          <a:bodyPr>
            <a:normAutofit/>
          </a:bodyPr>
          <a:lstStyle/>
          <a:p>
            <a:r>
              <a:rPr lang="en-US" dirty="0">
                <a:solidFill>
                  <a:srgbClr val="000000"/>
                </a:solidFill>
              </a:rPr>
              <a:t>Rohingya refugees in Bangladesh – 2017</a:t>
            </a:r>
          </a:p>
        </p:txBody>
      </p:sp>
      <p:pic>
        <p:nvPicPr>
          <p:cNvPr id="3" name="Online Media 2" title="Managing Bangladesh's Sprawling Rohingya Refugee Settlements">
            <a:hlinkClick r:id="" action="ppaction://media"/>
            <a:extLst>
              <a:ext uri="{FF2B5EF4-FFF2-40B4-BE49-F238E27FC236}">
                <a16:creationId xmlns:a16="http://schemas.microsoft.com/office/drawing/2014/main" id="{923E8201-97D4-45DB-84C4-5404A3B19052}"/>
              </a:ext>
            </a:extLst>
          </p:cNvPr>
          <p:cNvPicPr>
            <a:picLocks noRot="1" noChangeAspect="1"/>
          </p:cNvPicPr>
          <p:nvPr>
            <a:videoFile r:link="rId1"/>
          </p:nvPr>
        </p:nvPicPr>
        <p:blipFill>
          <a:blip r:embed="rId4"/>
          <a:stretch>
            <a:fillRect/>
          </a:stretch>
        </p:blipFill>
        <p:spPr>
          <a:xfrm>
            <a:off x="1486349" y="1288878"/>
            <a:ext cx="14367562" cy="8081754"/>
          </a:xfrm>
          <a:prstGeom prst="rect">
            <a:avLst/>
          </a:prstGeom>
        </p:spPr>
      </p:pic>
    </p:spTree>
    <p:extLst>
      <p:ext uri="{BB962C8B-B14F-4D97-AF65-F5344CB8AC3E}">
        <p14:creationId xmlns:p14="http://schemas.microsoft.com/office/powerpoint/2010/main" val="150743512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F11F1-FF75-4364-BD6F-62CAA2DD78EE}"/>
              </a:ext>
            </a:extLst>
          </p:cNvPr>
          <p:cNvSpPr>
            <a:spLocks noGrp="1"/>
          </p:cNvSpPr>
          <p:nvPr>
            <p:ph type="title"/>
          </p:nvPr>
        </p:nvSpPr>
        <p:spPr>
          <a:xfrm>
            <a:off x="830123" y="1345333"/>
            <a:ext cx="8092928" cy="7464234"/>
          </a:xfrm>
        </p:spPr>
        <p:txBody>
          <a:bodyPr>
            <a:normAutofit fontScale="90000"/>
          </a:bodyPr>
          <a:lstStyle/>
          <a:p>
            <a:pPr marL="855663" indent="-855663"/>
            <a:r>
              <a:rPr lang="en-US" dirty="0">
                <a:solidFill>
                  <a:srgbClr val="000000"/>
                </a:solidFill>
              </a:rPr>
              <a:t>1. Which </a:t>
            </a:r>
            <a:r>
              <a:rPr lang="en-US" u="sng" dirty="0">
                <a:solidFill>
                  <a:srgbClr val="000000"/>
                </a:solidFill>
              </a:rPr>
              <a:t>parts of Sphere</a:t>
            </a:r>
            <a:r>
              <a:rPr lang="en-US" dirty="0">
                <a:solidFill>
                  <a:srgbClr val="000000"/>
                </a:solidFill>
              </a:rPr>
              <a:t> are most useful for an actual emergency response in a difficult situation like this?</a:t>
            </a:r>
            <a:br>
              <a:rPr lang="en-US" dirty="0">
                <a:solidFill>
                  <a:srgbClr val="000000"/>
                </a:solidFill>
              </a:rPr>
            </a:br>
            <a:endParaRPr lang="en-US" dirty="0">
              <a:solidFill>
                <a:srgbClr val="000000"/>
              </a:solidFill>
            </a:endParaRPr>
          </a:p>
        </p:txBody>
      </p:sp>
      <p:sp>
        <p:nvSpPr>
          <p:cNvPr id="3" name="Slide Number Placeholder 2">
            <a:extLst>
              <a:ext uri="{FF2B5EF4-FFF2-40B4-BE49-F238E27FC236}">
                <a16:creationId xmlns:a16="http://schemas.microsoft.com/office/drawing/2014/main" id="{3C9DAB3B-B913-4545-ABE7-7F4AE63953FF}"/>
              </a:ext>
            </a:extLst>
          </p:cNvPr>
          <p:cNvSpPr>
            <a:spLocks noGrp="1"/>
          </p:cNvSpPr>
          <p:nvPr>
            <p:ph type="sldNum" sz="quarter" idx="2"/>
          </p:nvPr>
        </p:nvSpPr>
        <p:spPr/>
        <p:txBody>
          <a:bodyPr/>
          <a:lstStyle/>
          <a:p>
            <a:fld id="{86CB4B4D-7CA3-9044-876B-883B54F8677D}" type="slidenum">
              <a:rPr lang="en-US" smtClean="0"/>
              <a:t>7</a:t>
            </a:fld>
            <a:endParaRPr lang="en-US" dirty="0"/>
          </a:p>
        </p:txBody>
      </p:sp>
      <p:pic>
        <p:nvPicPr>
          <p:cNvPr id="4" name="Picture 2" descr="Image result for 2018 SPhere HAndbook">
            <a:extLst>
              <a:ext uri="{FF2B5EF4-FFF2-40B4-BE49-F238E27FC236}">
                <a16:creationId xmlns:a16="http://schemas.microsoft.com/office/drawing/2014/main" id="{BC7BDD02-BA15-4780-9210-F12B5DFD92FC}"/>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387524" y="1463625"/>
            <a:ext cx="4730892" cy="6826350"/>
          </a:xfrm>
          <a:prstGeom prst="rect">
            <a:avLst/>
          </a:prstGeom>
          <a:noFill/>
          <a:ln>
            <a:solidFill>
              <a:schemeClr val="accent6">
                <a:lumMod val="40000"/>
                <a:lumOff val="6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85021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yin yang">
            <a:extLst>
              <a:ext uri="{FF2B5EF4-FFF2-40B4-BE49-F238E27FC236}">
                <a16:creationId xmlns:a16="http://schemas.microsoft.com/office/drawing/2014/main" id="{6B510B06-47F1-4CDD-A69E-98B449600DD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09991" y="1644232"/>
            <a:ext cx="6677837" cy="6677837"/>
          </a:xfrm>
          <a:prstGeom prst="rect">
            <a:avLst/>
          </a:prstGeom>
          <a:noFill/>
          <a:extLst>
            <a:ext uri="{909E8E84-426E-40DD-AFC4-6F175D3DCCD1}">
              <a14:hiddenFill xmlns:a14="http://schemas.microsoft.com/office/drawing/2010/main">
                <a:solidFill>
                  <a:srgbClr val="FFFFFF"/>
                </a:solidFill>
              </a14:hiddenFill>
            </a:ext>
          </a:extLst>
        </p:spPr>
      </p:pic>
      <p:sp>
        <p:nvSpPr>
          <p:cNvPr id="121" name="Title"/>
          <p:cNvSpPr txBox="1">
            <a:spLocks noGrp="1"/>
          </p:cNvSpPr>
          <p:nvPr>
            <p:ph type="title"/>
          </p:nvPr>
        </p:nvSpPr>
        <p:spPr>
          <a:xfrm>
            <a:off x="392704" y="70423"/>
            <a:ext cx="16688479" cy="1130300"/>
          </a:xfrm>
          <a:prstGeom prst="rect">
            <a:avLst/>
          </a:prstGeom>
        </p:spPr>
        <p:txBody>
          <a:bodyPr>
            <a:normAutofit/>
          </a:bodyPr>
          <a:lstStyle/>
          <a:p>
            <a:pPr algn="l"/>
            <a:r>
              <a:rPr lang="en-US" dirty="0">
                <a:solidFill>
                  <a:srgbClr val="000000"/>
                </a:solidFill>
              </a:rPr>
              <a:t>All parts! Eight </a:t>
            </a:r>
            <a:r>
              <a:rPr lang="en-US" u="sng" dirty="0">
                <a:solidFill>
                  <a:srgbClr val="000000"/>
                </a:solidFill>
              </a:rPr>
              <a:t>interdependent</a:t>
            </a:r>
            <a:r>
              <a:rPr lang="en-US" dirty="0">
                <a:solidFill>
                  <a:srgbClr val="000000"/>
                </a:solidFill>
              </a:rPr>
              <a:t> chapters</a:t>
            </a:r>
            <a:endParaRPr dirty="0">
              <a:solidFill>
                <a:srgbClr val="000000"/>
              </a:solidFill>
            </a:endParaRPr>
          </a:p>
        </p:txBody>
      </p:sp>
      <p:sp>
        <p:nvSpPr>
          <p:cNvPr id="10" name="Slide Number">
            <a:extLst>
              <a:ext uri="{FF2B5EF4-FFF2-40B4-BE49-F238E27FC236}">
                <a16:creationId xmlns:a16="http://schemas.microsoft.com/office/drawing/2014/main" id="{12DE1491-2265-4255-9A46-DEA4F8DCFF26}"/>
              </a:ext>
            </a:extLst>
          </p:cNvP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8</a:t>
            </a:fld>
            <a:endParaRPr dirty="0"/>
          </a:p>
        </p:txBody>
      </p:sp>
      <p:sp>
        <p:nvSpPr>
          <p:cNvPr id="5" name="Body">
            <a:extLst>
              <a:ext uri="{FF2B5EF4-FFF2-40B4-BE49-F238E27FC236}">
                <a16:creationId xmlns:a16="http://schemas.microsoft.com/office/drawing/2014/main" id="{8C61AD93-4572-4718-ACB1-322DB44955E7}"/>
              </a:ext>
            </a:extLst>
          </p:cNvPr>
          <p:cNvSpPr txBox="1">
            <a:spLocks/>
          </p:cNvSpPr>
          <p:nvPr/>
        </p:nvSpPr>
        <p:spPr>
          <a:xfrm>
            <a:off x="392704" y="1485967"/>
            <a:ext cx="10006549" cy="70224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numCol="2"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265238" indent="-685800" algn="l" defTabSz="942975" hangingPunct="1">
              <a:buFont typeface="+mj-lt"/>
              <a:buAutoNum type="arabicPeriod"/>
            </a:pPr>
            <a:r>
              <a:rPr lang="en-US" sz="4000" dirty="0">
                <a:solidFill>
                  <a:srgbClr val="000000"/>
                </a:solidFill>
              </a:rPr>
              <a:t>What is Sphere?</a:t>
            </a:r>
          </a:p>
          <a:p>
            <a:pPr marL="854075" indent="-742950" algn="l" hangingPunct="1">
              <a:buFont typeface="+mj-lt"/>
              <a:buAutoNum type="arabicPeriod"/>
            </a:pPr>
            <a:r>
              <a:rPr lang="en-US" sz="4000" dirty="0">
                <a:solidFill>
                  <a:srgbClr val="000000"/>
                </a:solidFill>
              </a:rPr>
              <a:t>The Humanitarian Charter</a:t>
            </a:r>
          </a:p>
          <a:p>
            <a:pPr marL="742950" indent="-742950" algn="l" hangingPunct="1">
              <a:buFont typeface="+mj-lt"/>
              <a:buAutoNum type="arabicPeriod"/>
            </a:pPr>
            <a:r>
              <a:rPr lang="en-US" sz="4000" dirty="0">
                <a:solidFill>
                  <a:srgbClr val="000000"/>
                </a:solidFill>
              </a:rPr>
              <a:t>Protection Principles</a:t>
            </a:r>
          </a:p>
          <a:p>
            <a:pPr marL="1265238" indent="-742950" algn="l" hangingPunct="1">
              <a:buFont typeface="+mj-lt"/>
              <a:buAutoNum type="arabicPeriod"/>
            </a:pPr>
            <a:r>
              <a:rPr lang="en-US" sz="4000" dirty="0">
                <a:solidFill>
                  <a:srgbClr val="000000"/>
                </a:solidFill>
              </a:rPr>
              <a:t>Core Humanitarian Standard</a:t>
            </a:r>
          </a:p>
          <a:p>
            <a:pPr marL="742950" indent="-742950" algn="l" hangingPunct="1">
              <a:buFont typeface="+mj-lt"/>
              <a:buAutoNum type="arabicPeriod"/>
            </a:pPr>
            <a:endParaRPr lang="en-US" sz="4000" dirty="0">
              <a:solidFill>
                <a:srgbClr val="000000"/>
              </a:solidFill>
            </a:endParaRPr>
          </a:p>
          <a:p>
            <a:pPr marL="742950" indent="-742950" algn="l" hangingPunct="1">
              <a:buFont typeface="+mj-lt"/>
              <a:buAutoNum type="arabicPeriod"/>
            </a:pPr>
            <a:endParaRPr lang="en-US" sz="4000" dirty="0">
              <a:solidFill>
                <a:srgbClr val="000000"/>
              </a:solidFill>
            </a:endParaRPr>
          </a:p>
        </p:txBody>
      </p:sp>
      <p:sp>
        <p:nvSpPr>
          <p:cNvPr id="2" name="Rectangle 1">
            <a:extLst>
              <a:ext uri="{FF2B5EF4-FFF2-40B4-BE49-F238E27FC236}">
                <a16:creationId xmlns:a16="http://schemas.microsoft.com/office/drawing/2014/main" id="{4901C387-B2ED-4E4E-831A-A928926154A5}"/>
              </a:ext>
            </a:extLst>
          </p:cNvPr>
          <p:cNvSpPr/>
          <p:nvPr/>
        </p:nvSpPr>
        <p:spPr>
          <a:xfrm>
            <a:off x="11630547" y="1857297"/>
            <a:ext cx="5595416" cy="5786199"/>
          </a:xfrm>
          <a:prstGeom prst="rect">
            <a:avLst/>
          </a:prstGeom>
        </p:spPr>
        <p:txBody>
          <a:bodyPr wrap="square">
            <a:spAutoFit/>
          </a:bodyPr>
          <a:lstStyle/>
          <a:p>
            <a:pPr marL="742950" indent="-742950" algn="l" hangingPunct="1">
              <a:spcBef>
                <a:spcPts val="2000"/>
              </a:spcBef>
              <a:buFont typeface="+mj-lt"/>
              <a:buAutoNum type="arabicPeriod" startAt="5"/>
            </a:pPr>
            <a:r>
              <a:rPr lang="en-US" sz="4000" dirty="0">
                <a:solidFill>
                  <a:srgbClr val="000000"/>
                </a:solidFill>
                <a:latin typeface="Open Sans"/>
                <a:sym typeface="Open Sans"/>
              </a:rPr>
              <a:t>WASH (water supply, sanitation and hygiene promotion)</a:t>
            </a:r>
          </a:p>
          <a:p>
            <a:pPr marL="1371600" indent="-742950" algn="l" hangingPunct="1">
              <a:spcBef>
                <a:spcPts val="2000"/>
              </a:spcBef>
              <a:buFont typeface="+mj-lt"/>
              <a:buAutoNum type="arabicPeriod" startAt="5"/>
            </a:pPr>
            <a:r>
              <a:rPr lang="en-US" sz="4000" dirty="0">
                <a:solidFill>
                  <a:srgbClr val="000000"/>
                </a:solidFill>
                <a:latin typeface="Open Sans"/>
                <a:sym typeface="Open Sans"/>
              </a:rPr>
              <a:t>Food Security and Nutrition</a:t>
            </a:r>
          </a:p>
          <a:p>
            <a:pPr marL="1203325" indent="-742950" algn="l" hangingPunct="1">
              <a:spcBef>
                <a:spcPts val="2000"/>
              </a:spcBef>
              <a:buFont typeface="+mj-lt"/>
              <a:buAutoNum type="arabicPeriod" startAt="5"/>
            </a:pPr>
            <a:r>
              <a:rPr lang="en-US" sz="4000" dirty="0">
                <a:solidFill>
                  <a:srgbClr val="000000"/>
                </a:solidFill>
                <a:latin typeface="Open Sans"/>
                <a:sym typeface="Open Sans"/>
              </a:rPr>
              <a:t>Shelter and Settlement</a:t>
            </a:r>
          </a:p>
          <a:p>
            <a:pPr marL="742950" indent="-742950" algn="l" hangingPunct="1">
              <a:spcBef>
                <a:spcPts val="2000"/>
              </a:spcBef>
              <a:buFont typeface="+mj-lt"/>
              <a:buAutoNum type="arabicPeriod" startAt="5"/>
            </a:pPr>
            <a:r>
              <a:rPr lang="en-US" sz="4000" dirty="0">
                <a:solidFill>
                  <a:srgbClr val="000000"/>
                </a:solidFill>
                <a:latin typeface="Open Sans"/>
                <a:sym typeface="Open Sans"/>
              </a:rPr>
              <a:t>Health</a:t>
            </a:r>
          </a:p>
        </p:txBody>
      </p:sp>
      <p:sp>
        <p:nvSpPr>
          <p:cNvPr id="13" name="TextBox 12">
            <a:extLst>
              <a:ext uri="{FF2B5EF4-FFF2-40B4-BE49-F238E27FC236}">
                <a16:creationId xmlns:a16="http://schemas.microsoft.com/office/drawing/2014/main" id="{3D12F6A6-F076-40DC-9B59-218C99EBE96F}"/>
              </a:ext>
            </a:extLst>
          </p:cNvPr>
          <p:cNvSpPr txBox="1"/>
          <p:nvPr/>
        </p:nvSpPr>
        <p:spPr>
          <a:xfrm>
            <a:off x="5466817" y="3784176"/>
            <a:ext cx="3270126"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6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FOUNDATION</a:t>
            </a:r>
          </a:p>
          <a:p>
            <a:pPr marL="0" marR="0" indent="0" algn="ctr" defTabSz="584200" rtl="0" fontAlgn="auto" latinLnBrk="0" hangingPunct="0">
              <a:lnSpc>
                <a:spcPct val="100000"/>
              </a:lnSpc>
              <a:spcBef>
                <a:spcPts val="0"/>
              </a:spcBef>
              <a:spcAft>
                <a:spcPts val="0"/>
              </a:spcAft>
              <a:buClrTx/>
              <a:buSzTx/>
              <a:buFontTx/>
              <a:buNone/>
              <a:tabLst/>
            </a:pPr>
            <a:r>
              <a:rPr lang="en-US" sz="3600" b="1" dirty="0">
                <a:solidFill>
                  <a:srgbClr val="000000"/>
                </a:solidFill>
              </a:rPr>
              <a:t>CHAPTERS</a:t>
            </a:r>
            <a:endParaRPr kumimoji="0" lang="en-US" sz="3600" b="1" i="0" u="none" strike="noStrike" cap="none" spc="0" normalizeH="0" baseline="0" dirty="0">
              <a:ln>
                <a:noFill/>
              </a:ln>
              <a:solidFill>
                <a:srgbClr val="000000"/>
              </a:solidFill>
              <a:effectLst/>
              <a:uFillTx/>
              <a:sym typeface="Open Sans Regular"/>
            </a:endParaRPr>
          </a:p>
        </p:txBody>
      </p:sp>
      <p:sp>
        <p:nvSpPr>
          <p:cNvPr id="14" name="TextBox 13">
            <a:extLst>
              <a:ext uri="{FF2B5EF4-FFF2-40B4-BE49-F238E27FC236}">
                <a16:creationId xmlns:a16="http://schemas.microsoft.com/office/drawing/2014/main" id="{E2E0B56A-2745-407D-B7E7-5113876F7552}"/>
              </a:ext>
            </a:extLst>
          </p:cNvPr>
          <p:cNvSpPr txBox="1"/>
          <p:nvPr/>
        </p:nvSpPr>
        <p:spPr>
          <a:xfrm>
            <a:off x="8248909" y="5041092"/>
            <a:ext cx="2678618"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600" b="1" dirty="0">
                <a:solidFill>
                  <a:schemeClr val="bg1"/>
                </a:solidFill>
              </a:rPr>
              <a:t>TECHNICAL</a:t>
            </a:r>
          </a:p>
          <a:p>
            <a:pPr marL="0" marR="0" indent="0" algn="ctr" defTabSz="584200" rtl="0" fontAlgn="auto" latinLnBrk="0" hangingPunct="0">
              <a:lnSpc>
                <a:spcPct val="100000"/>
              </a:lnSpc>
              <a:spcBef>
                <a:spcPts val="0"/>
              </a:spcBef>
              <a:spcAft>
                <a:spcPts val="0"/>
              </a:spcAft>
              <a:buClrTx/>
              <a:buSzTx/>
              <a:buFontTx/>
              <a:buNone/>
              <a:tabLst/>
            </a:pPr>
            <a:r>
              <a:rPr kumimoji="0" lang="en-US" sz="3600" b="1" i="0" u="none" strike="noStrike" cap="none" spc="0" normalizeH="0" baseline="0" dirty="0">
                <a:ln>
                  <a:noFill/>
                </a:ln>
                <a:solidFill>
                  <a:schemeClr val="bg1"/>
                </a:solidFill>
                <a:effectLst/>
                <a:uFillTx/>
                <a:sym typeface="Open Sans Regular"/>
              </a:rPr>
              <a:t>CHAPTERS</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F11F1-FF75-4364-BD6F-62CAA2DD78EE}"/>
              </a:ext>
            </a:extLst>
          </p:cNvPr>
          <p:cNvSpPr>
            <a:spLocks noGrp="1"/>
          </p:cNvSpPr>
          <p:nvPr>
            <p:ph type="title"/>
          </p:nvPr>
        </p:nvSpPr>
        <p:spPr>
          <a:xfrm>
            <a:off x="1028369" y="1354047"/>
            <a:ext cx="8092928" cy="6497181"/>
          </a:xfrm>
        </p:spPr>
        <p:txBody>
          <a:bodyPr>
            <a:normAutofit fontScale="90000"/>
          </a:bodyPr>
          <a:lstStyle/>
          <a:p>
            <a:pPr marL="855663" indent="-855663"/>
            <a:r>
              <a:rPr lang="en-US" dirty="0">
                <a:solidFill>
                  <a:srgbClr val="000000"/>
                </a:solidFill>
              </a:rPr>
              <a:t>2. What Sphere </a:t>
            </a:r>
            <a:r>
              <a:rPr lang="en-US" u="sng" dirty="0">
                <a:solidFill>
                  <a:srgbClr val="000000"/>
                </a:solidFill>
              </a:rPr>
              <a:t>guidance or advice</a:t>
            </a:r>
            <a:r>
              <a:rPr lang="en-US" dirty="0">
                <a:solidFill>
                  <a:srgbClr val="000000"/>
                </a:solidFill>
              </a:rPr>
              <a:t> did you see reflected in the response shown and described in the video?</a:t>
            </a:r>
          </a:p>
        </p:txBody>
      </p:sp>
      <p:sp>
        <p:nvSpPr>
          <p:cNvPr id="3" name="Slide Number Placeholder 2">
            <a:extLst>
              <a:ext uri="{FF2B5EF4-FFF2-40B4-BE49-F238E27FC236}">
                <a16:creationId xmlns:a16="http://schemas.microsoft.com/office/drawing/2014/main" id="{3C9DAB3B-B913-4545-ABE7-7F4AE63953FF}"/>
              </a:ext>
            </a:extLst>
          </p:cNvPr>
          <p:cNvSpPr>
            <a:spLocks noGrp="1"/>
          </p:cNvSpPr>
          <p:nvPr>
            <p:ph type="sldNum" sz="quarter" idx="2"/>
          </p:nvPr>
        </p:nvSpPr>
        <p:spPr/>
        <p:txBody>
          <a:bodyPr/>
          <a:lstStyle/>
          <a:p>
            <a:fld id="{86CB4B4D-7CA3-9044-876B-883B54F8677D}" type="slidenum">
              <a:rPr lang="en-US" smtClean="0"/>
              <a:t>9</a:t>
            </a:fld>
            <a:endParaRPr lang="en-US" dirty="0"/>
          </a:p>
        </p:txBody>
      </p:sp>
      <p:sp>
        <p:nvSpPr>
          <p:cNvPr id="4" name="TextBox 3">
            <a:extLst>
              <a:ext uri="{FF2B5EF4-FFF2-40B4-BE49-F238E27FC236}">
                <a16:creationId xmlns:a16="http://schemas.microsoft.com/office/drawing/2014/main" id="{C4E8321F-B2CA-4DCF-B94F-90907A4E787E}"/>
              </a:ext>
            </a:extLst>
          </p:cNvPr>
          <p:cNvSpPr txBox="1"/>
          <p:nvPr/>
        </p:nvSpPr>
        <p:spPr>
          <a:xfrm>
            <a:off x="11617388" y="1354047"/>
            <a:ext cx="2401298"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0000" b="1" i="0" u="none" strike="noStrike" cap="none" spc="0" normalizeH="0" baseline="0" dirty="0">
                <a:ln>
                  <a:noFill/>
                </a:ln>
                <a:solidFill>
                  <a:srgbClr val="000000"/>
                </a:solidFill>
                <a:effectLst/>
                <a:uFillTx/>
                <a:latin typeface="Open Sans Regular"/>
                <a:ea typeface="Open Sans Regular"/>
                <a:cs typeface="Open Sans Regular"/>
                <a:sym typeface="Open Sans Regular"/>
              </a:rPr>
              <a:t>?</a:t>
            </a:r>
          </a:p>
        </p:txBody>
      </p:sp>
    </p:spTree>
    <p:extLst>
      <p:ext uri="{BB962C8B-B14F-4D97-AF65-F5344CB8AC3E}">
        <p14:creationId xmlns:p14="http://schemas.microsoft.com/office/powerpoint/2010/main" val="1502921134"/>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1816</TotalTime>
  <Words>4043</Words>
  <Application>Microsoft Office PowerPoint</Application>
  <PresentationFormat>Custom</PresentationFormat>
  <Paragraphs>228</Paragraphs>
  <Slides>29</Slides>
  <Notes>29</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Helvetica Neue</vt:lpstr>
      <vt:lpstr>MV Boli</vt:lpstr>
      <vt:lpstr>Open Sans</vt:lpstr>
      <vt:lpstr>Open Sans Bold</vt:lpstr>
      <vt:lpstr>Open Sans Light</vt:lpstr>
      <vt:lpstr>Open Sans Regular</vt:lpstr>
      <vt:lpstr>White</vt:lpstr>
      <vt:lpstr>Using Sphere in Practice</vt:lpstr>
      <vt:lpstr>At the end of this session you will be able to: </vt:lpstr>
      <vt:lpstr>Using Sphere in practice – how do we deal with:</vt:lpstr>
      <vt:lpstr>Sphere in practice – watch the video from Bangladesh and answer these questions: </vt:lpstr>
      <vt:lpstr>Note your own group’s assigned question</vt:lpstr>
      <vt:lpstr>Rohingya refugees in Bangladesh – 2017</vt:lpstr>
      <vt:lpstr>1. Which parts of Sphere are most useful for an actual emergency response in a difficult situation like this? </vt:lpstr>
      <vt:lpstr>All parts! Eight interdependent chapters</vt:lpstr>
      <vt:lpstr>2. What Sphere guidance or advice did you see reflected in the response shown and described in the video?</vt:lpstr>
      <vt:lpstr>Some examples from the video:</vt:lpstr>
      <vt:lpstr>3. What Sphere indicators for WASH and Shelter were likely not met in these initial days and weeks?  </vt:lpstr>
      <vt:lpstr>Sphere indicators vs reality in the camps</vt:lpstr>
      <vt:lpstr>Water contamination was widespread</vt:lpstr>
      <vt:lpstr>Difficult sites, unsanitary conditions</vt:lpstr>
      <vt:lpstr>Latrines too close to shallow wells</vt:lpstr>
      <vt:lpstr>But, with lighting and drainage </vt:lpstr>
      <vt:lpstr>4. What Sphere indicators for food and health were likely not met in these initial days and weeks?</vt:lpstr>
      <vt:lpstr>Some examples</vt:lpstr>
      <vt:lpstr>Food distribution poster – early 2018</vt:lpstr>
      <vt:lpstr>Information point at refugee reception centre</vt:lpstr>
      <vt:lpstr>Medical services – clinics and ambulances</vt:lpstr>
      <vt:lpstr>How do we deal with the reality that Sphere standards cannot be achieved?  What does “using Sphere in context” mean to you?</vt:lpstr>
      <vt:lpstr>Standards, indicators, and their use in context</vt:lpstr>
      <vt:lpstr>This is not a pipe!</vt:lpstr>
      <vt:lpstr>This is not a standard</vt:lpstr>
      <vt:lpstr>Using the standards in context means:</vt:lpstr>
      <vt:lpstr>Your own questions or dilemmas in practical field application of Sphere?</vt:lpstr>
      <vt:lpstr>Key messages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Tristan Hale</cp:lastModifiedBy>
  <cp:revision>203</cp:revision>
  <dcterms:created xsi:type="dcterms:W3CDTF">2018-12-14T22:00:46Z</dcterms:created>
  <dcterms:modified xsi:type="dcterms:W3CDTF">2019-04-26T07:30:09Z</dcterms:modified>
</cp:coreProperties>
</file>